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2" r:id="rId13"/>
    <p:sldId id="266" r:id="rId14"/>
    <p:sldId id="267" r:id="rId15"/>
    <p:sldId id="268" r:id="rId16"/>
    <p:sldId id="269" r:id="rId17"/>
    <p:sldId id="265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3C3"/>
    <a:srgbClr val="EDF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2E415-892A-453D-88EA-15B6F469F1AD}" v="3" dt="2018-03-22T15:08:5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Tyler" userId="S::tyler.harris@fwisd.org::51d8c5ca-5498-4bc6-9a1c-0378eaeca01a" providerId="AD" clId="Web-{AD42E415-892A-453D-88EA-15B6F469F1AD}"/>
    <pc:docChg chg="addSld modSld">
      <pc:chgData name="Harris, Tyler" userId="S::tyler.harris@fwisd.org::51d8c5ca-5498-4bc6-9a1c-0378eaeca01a" providerId="AD" clId="Web-{AD42E415-892A-453D-88EA-15B6F469F1AD}" dt="2018-03-22T15:09:11.858" v="8"/>
      <pc:docMkLst>
        <pc:docMk/>
      </pc:docMkLst>
      <pc:sldChg chg="addSp modSp new mod modClrScheme chgLayout">
        <pc:chgData name="Harris, Tyler" userId="S::tyler.harris@fwisd.org::51d8c5ca-5498-4bc6-9a1c-0378eaeca01a" providerId="AD" clId="Web-{AD42E415-892A-453D-88EA-15B6F469F1AD}" dt="2018-03-22T15:08:51.279" v="6"/>
        <pc:sldMkLst>
          <pc:docMk/>
          <pc:sldMk cId="3765341907" sldId="271"/>
        </pc:sldMkLst>
        <pc:spChg chg="add mod">
          <ac:chgData name="Harris, Tyler" userId="S::tyler.harris@fwisd.org::51d8c5ca-5498-4bc6-9a1c-0378eaeca01a" providerId="AD" clId="Web-{AD42E415-892A-453D-88EA-15B6F469F1AD}" dt="2018-03-22T15:08:51.279" v="6"/>
          <ac:spMkLst>
            <pc:docMk/>
            <pc:sldMk cId="3765341907" sldId="271"/>
            <ac:spMk id="3" creationId="{89560AAD-9626-4F14-80DE-5B5FE9C97D3D}"/>
          </ac:spMkLst>
        </pc:spChg>
        <pc:spChg chg="add mod">
          <ac:chgData name="Harris, Tyler" userId="S::tyler.harris@fwisd.org::51d8c5ca-5498-4bc6-9a1c-0378eaeca01a" providerId="AD" clId="Web-{AD42E415-892A-453D-88EA-15B6F469F1AD}" dt="2018-03-22T15:08:24.793" v="1"/>
          <ac:spMkLst>
            <pc:docMk/>
            <pc:sldMk cId="3765341907" sldId="271"/>
            <ac:spMk id="5" creationId="{E1F7D240-DD76-40FC-A812-C1E880DD18AF}"/>
          </ac:spMkLst>
        </pc:spChg>
        <pc:spChg chg="add mod">
          <ac:chgData name="Harris, Tyler" userId="S::tyler.harris@fwisd.org::51d8c5ca-5498-4bc6-9a1c-0378eaeca01a" providerId="AD" clId="Web-{AD42E415-892A-453D-88EA-15B6F469F1AD}" dt="2018-03-22T15:08:24.793" v="1"/>
          <ac:spMkLst>
            <pc:docMk/>
            <pc:sldMk cId="3765341907" sldId="271"/>
            <ac:spMk id="7" creationId="{8115B5CB-95D9-498D-B81A-0556917BD4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73344-83BB-4905-956A-6856CB5C2F4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4343A-30A1-400E-8C08-976F776F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Background image:  3 cent stamp from 1948 celebrating 100 year anniversary of the beginning of the women’s suffrage movement.  Photo url:  http://www.entretodas.net/wp-content/2008IMG/EStanton_Catt_Mott_Stamp.jpg.  From left:  Elizabeth Cady Stanton, Carrie Catt (Lucretia Mott is under her own photo on the slide.)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/>
            <a:fld id="{85A0138E-3F24-4ED1-8457-50A933A699F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407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Background:  Photo of Lucretia Mott School 29, Indianapolis, Indiana taken in August, 2011.  (The school was having some renovations to the front door and entryway.)  Photo url:  http://historicindianapolis.com/wp-content/uploads/2011/09/Rural-23-N.-Lucretia-Mott-School-29-Aug-2011.jpg.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/>
            <a:fld id="{3434F391-FCCF-4991-A199-BCC4DCB5F4F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88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Background:  Promotional poster for Sojourner Truth’s 1851 Speech at the Women’s Rights Convention in Akron, Ohio (1851).  At that convention she gave her famous “Ain’t I A Woman?” speech.  Photo url:  http://www.sojournertruth.org/images/11-Poster-mini.jpg.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/>
            <a:fld id="{F0543023-C093-4792-B8AA-D2EBD201005F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872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0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5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1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0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3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8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E2E4-96D4-40FC-8624-9FD844E6805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FE93-5E9B-4871-887F-21053DFA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5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memory.loc.gov/rbc/rbpe/rbpe13/rbpe132/13200400/001dr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Gvu3krcs8e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154675"/>
            <a:ext cx="8848299" cy="63401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Up: (10 Min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b="1" dirty="0" smtClean="0">
                <a:solidFill>
                  <a:srgbClr val="CD03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on white paper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 in acrostic form: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have a voice in society?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945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arriecatt2"/>
          <p:cNvPicPr>
            <a:picLocks noChangeAspect="1" noChangeArrowheads="1"/>
          </p:cNvPicPr>
          <p:nvPr/>
        </p:nvPicPr>
        <p:blipFill>
          <a:blip r:embed="rId2">
            <a:lum bright="30000" contrast="-6000"/>
          </a:blip>
          <a:srcRect b="7692"/>
          <a:stretch>
            <a:fillRect/>
          </a:stretch>
        </p:blipFill>
        <p:spPr bwMode="auto">
          <a:xfrm>
            <a:off x="5472545" y="623455"/>
            <a:ext cx="252095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 rot="20729616">
            <a:off x="196768" y="628666"/>
            <a:ext cx="5305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VI. Carrie Chapman Catt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990033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01782" y="4689763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</a:rPr>
              <a:t> Was president of the NAWSA when the 19</a:t>
            </a:r>
            <a:r>
              <a:rPr lang="en-US" altLang="en-US" sz="3200" b="1" baseline="30000" dirty="0">
                <a:solidFill>
                  <a:schemeClr val="bg1"/>
                </a:solidFill>
              </a:rPr>
              <a:t>th</a:t>
            </a:r>
            <a:r>
              <a:rPr lang="en-US" altLang="en-US" sz="3200" b="1" dirty="0">
                <a:solidFill>
                  <a:schemeClr val="bg1"/>
                </a:solidFill>
              </a:rPr>
              <a:t> amendment (giving women the right to vote) was passed in 1920.</a:t>
            </a:r>
          </a:p>
        </p:txBody>
      </p:sp>
    </p:spTree>
    <p:extLst>
      <p:ext uri="{BB962C8B-B14F-4D97-AF65-F5344CB8AC3E}">
        <p14:creationId xmlns:p14="http://schemas.microsoft.com/office/powerpoint/2010/main" val="13531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rrisstat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85800"/>
            <a:ext cx="3446463" cy="5969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66700" y="1022350"/>
            <a:ext cx="510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</a:rPr>
              <a:t>VII.  Esther Morris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2438400"/>
            <a:ext cx="5638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/>
              <a:t> </a:t>
            </a:r>
            <a:r>
              <a:rPr lang="en-US" altLang="en-US" sz="3200" b="1" dirty="0">
                <a:solidFill>
                  <a:schemeClr val="bg1"/>
                </a:solidFill>
              </a:rPr>
              <a:t>The first woman to hold public office in the United States.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</a:rPr>
              <a:t>  She was a judge in the Wyoming Territory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6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565583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19th Amendment </a:t>
            </a:r>
            <a:br>
              <a:rPr lang="en-US" sz="80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Passed: August,  1920</a:t>
            </a:r>
            <a:endParaRPr lang="en-US" sz="5400" b="1" dirty="0">
              <a:solidFill>
                <a:schemeClr val="bg1"/>
              </a:solidFill>
              <a:latin typeface="Juice ITC" panose="0404040304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47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The </a:t>
            </a:r>
            <a:r>
              <a:rPr lang="en-US" sz="4000" b="1" i="1" dirty="0">
                <a:solidFill>
                  <a:schemeClr val="bg1"/>
                </a:solidFill>
                <a:latin typeface="Juice ITC" panose="04040403040A02020202" pitchFamily="82" charset="0"/>
              </a:rPr>
              <a:t>right of citizens of the United States to vote shall not be denied or abridged by the United States or by any State on account of sex.</a:t>
            </a:r>
          </a:p>
          <a:p>
            <a:pPr algn="ctr"/>
            <a:endParaRPr lang="en-US" sz="1050" b="1" i="1" dirty="0">
              <a:solidFill>
                <a:schemeClr val="bg1"/>
              </a:solidFill>
              <a:latin typeface="Juice ITC" panose="04040403040A02020202" pitchFamily="82" charset="0"/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chemeClr val="bg1"/>
                </a:solidFill>
                <a:latin typeface="Juice ITC" panose="04040403040A02020202" pitchFamily="82" charset="0"/>
              </a:rPr>
              <a:t>Congress shall have power to enforce this article by appropriate legislation</a:t>
            </a:r>
            <a:r>
              <a:rPr lang="en-US" sz="4000" b="1" i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.</a:t>
            </a:r>
          </a:p>
          <a:p>
            <a:pPr marL="0" indent="0" algn="ctr">
              <a:buNone/>
            </a:pPr>
            <a:endParaRPr lang="en-US" sz="4000" b="1" i="1" dirty="0">
              <a:solidFill>
                <a:schemeClr val="bg1"/>
              </a:solidFill>
              <a:latin typeface="Juice ITC" panose="04040403040A02020202" pitchFamily="8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***Tennessee </a:t>
            </a:r>
            <a:r>
              <a:rPr lang="en-US" sz="3600" b="1" dirty="0">
                <a:solidFill>
                  <a:schemeClr val="bg1"/>
                </a:solidFill>
                <a:latin typeface="Juice ITC" panose="04040403040A02020202" pitchFamily="82" charset="0"/>
              </a:rPr>
              <a:t>was the 36</a:t>
            </a:r>
            <a:r>
              <a:rPr lang="en-US" sz="3600" b="1" baseline="30000" dirty="0">
                <a:solidFill>
                  <a:schemeClr val="bg1"/>
                </a:solidFill>
                <a:latin typeface="Juice ITC" panose="04040403040A02020202" pitchFamily="82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Juice ITC" panose="04040403040A02020202" pitchFamily="82" charset="0"/>
              </a:rPr>
              <a:t> state to ratify, and it passed by only 1 vote.</a:t>
            </a:r>
            <a:endParaRPr lang="en-US" b="1" dirty="0">
              <a:solidFill>
                <a:schemeClr val="bg1"/>
              </a:solidFill>
              <a:latin typeface="Juice ITC" panose="04040403040A02020202" pitchFamily="82" charset="0"/>
            </a:endParaRPr>
          </a:p>
          <a:p>
            <a:pPr marL="0" indent="0">
              <a:buNone/>
            </a:pPr>
            <a:endParaRPr lang="en-US" sz="3600" b="1" i="1" dirty="0">
              <a:solidFill>
                <a:schemeClr val="bg1"/>
              </a:solidFill>
              <a:latin typeface="Juice ITC" panose="04040403040A020202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39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8648" r="7797" b="7989"/>
          <a:stretch/>
        </p:blipFill>
        <p:spPr bwMode="auto">
          <a:xfrm>
            <a:off x="1981200" y="152400"/>
            <a:ext cx="5043720" cy="65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0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mory.loc.gov/rbc/rbpe/rbpe13/rbpe132/13200400/001dr.jpg"/>
          <p:cNvPicPr>
            <a:picLocks noChangeAspect="1" noChangeArrowheads="1"/>
          </p:cNvPicPr>
          <p:nvPr/>
        </p:nvPicPr>
        <p:blipFill rotWithShape="1">
          <a:blip r:embed="rId2" r:link="rId3" cstate="print">
            <a:lum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799" r="10857" b="7938"/>
          <a:stretch/>
        </p:blipFill>
        <p:spPr bwMode="auto">
          <a:xfrm>
            <a:off x="2438400" y="152400"/>
            <a:ext cx="4562540" cy="65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58161"/>
              </p:ext>
            </p:extLst>
          </p:nvPr>
        </p:nvGraphicFramePr>
        <p:xfrm>
          <a:off x="381000" y="457200"/>
          <a:ext cx="8305802" cy="5993892"/>
        </p:xfrm>
        <a:graphic>
          <a:graphicData uri="http://schemas.openxmlformats.org/drawingml/2006/table">
            <a:tbl>
              <a:tblPr firstRow="1" firstCol="1" bandRow="1"/>
              <a:tblGrid>
                <a:gridCol w="415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Document 1 –Why We Oppose Votes for Women, 1899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Document 1 – Votes for Women – The Women’s Reason, 1912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Identify three reasons for not giving women the right to vote?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Identify three reasons for giving women the right to vote?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How does this document describe the process of voting for women?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How does this document describe the process of voting for women?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8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87103"/>
              </p:ext>
            </p:extLst>
          </p:nvPr>
        </p:nvGraphicFramePr>
        <p:xfrm>
          <a:off x="609600" y="381000"/>
          <a:ext cx="7924802" cy="5993892"/>
        </p:xfrm>
        <a:graphic>
          <a:graphicData uri="http://schemas.openxmlformats.org/drawingml/2006/table">
            <a:tbl>
              <a:tblPr firstRow="1" firstCol="1" bandRow="1"/>
              <a:tblGrid>
                <a:gridCol w="396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Document 1 –Why We Oppose Votes for Women, 1899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Document 1 – Votes for Women – The Women’s Reason, 1912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What is meant by “</a:t>
                      </a: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the woman now stands outside of politics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?”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What is meant by “</a:t>
                      </a: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women suffer from bad government just as men do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?”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Why was a woman’s duty to the home?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If women workers were able to vote, how powerful would their votes be?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1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83167"/>
              </p:ext>
            </p:extLst>
          </p:nvPr>
        </p:nvGraphicFramePr>
        <p:xfrm>
          <a:off x="381000" y="304800"/>
          <a:ext cx="8534400" cy="6208870"/>
        </p:xfrm>
        <a:graphic>
          <a:graphicData uri="http://schemas.openxmlformats.org/drawingml/2006/table">
            <a:tbl>
              <a:tblPr firstRow="1" firstCol="1" bandRow="1"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Suffrage Movement p. 512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Limits of Reform p.513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1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What role did Texas women play in the Progressive reforms?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 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How were Texas women divided in their fight for reforms?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Describe the importance of Annie Webb Blanton to Texas politics.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 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How were the actions of </a:t>
                      </a:r>
                      <a:r>
                        <a:rPr lang="en-US" sz="1800" b="1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Christia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Adair and </a:t>
                      </a:r>
                      <a:r>
                        <a:rPr lang="en-US" sz="1800" b="1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Jovita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Idar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similar and different?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0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Identify the significant women suffrage leaders in Texas.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 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How did Texas deny suffrage to minority groups?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How did the U.S. Congress address this issue?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How did poll taxes affect African Americans and Mexican Americans in Texas?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67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 In what areas did the Women’s Joint Legislative Council focus on after women gaining the vote?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How did Jim Crow laws affect African Americans in Texas?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1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Revisit your acrostic from the beginning of the lesson.</a:t>
            </a:r>
          </a:p>
          <a:p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changes would you make to it to reflect your new learning? </a:t>
            </a:r>
          </a:p>
          <a:p>
            <a:pPr lvl="0"/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lvl="0"/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/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lvl="0"/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lvl="0"/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6803" y="5181600"/>
            <a:ext cx="68044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Bad Romance parody</a:t>
            </a:r>
            <a:r>
              <a:rPr lang="en-US" sz="440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en-US" sz="4400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video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8845" r="35992" b="25385"/>
          <a:stretch/>
        </p:blipFill>
        <p:spPr bwMode="auto">
          <a:xfrm>
            <a:off x="533400" y="533400"/>
            <a:ext cx="7891976" cy="4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60AAD-9626-4F14-80DE-5B5FE9C9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108383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latin typeface="Juice ITC" panose="04040403040A02020202" pitchFamily="82" charset="0"/>
                <a:cs typeface="Calibri"/>
              </a:rPr>
              <a:t>Suffrage-The Right to VOTE</a:t>
            </a:r>
            <a:endParaRPr lang="en-US" sz="6000" b="1" dirty="0">
              <a:solidFill>
                <a:srgbClr val="FFFFFF"/>
              </a:solidFill>
              <a:latin typeface="Juice ITC" panose="04040403040A02020202" pitchFamily="82" charset="0"/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F7D240-DD76-40FC-A812-C1E880DD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400" b="1" u="sng" dirty="0" smtClean="0">
                <a:solidFill>
                  <a:schemeClr val="bg1"/>
                </a:solidFill>
                <a:latin typeface="Juice ITC" panose="04040403040A02020202" pitchFamily="82" charset="0"/>
              </a:rPr>
              <a:t>Suffrage Movement in the USA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6400" b="1" dirty="0">
                <a:solidFill>
                  <a:schemeClr val="bg1"/>
                </a:solidFill>
                <a:latin typeface="Juice ITC" panose="04040403040A02020202" pitchFamily="82" charset="0"/>
              </a:rPr>
              <a:t>Women’s Rights, </a:t>
            </a: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1800’s</a:t>
            </a:r>
          </a:p>
          <a:p>
            <a:pPr>
              <a:spcBef>
                <a:spcPct val="50000"/>
              </a:spcBef>
            </a:pP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People </a:t>
            </a:r>
            <a:r>
              <a:rPr lang="en-US" altLang="en-US" sz="6400" b="1" dirty="0">
                <a:solidFill>
                  <a:schemeClr val="bg1"/>
                </a:solidFill>
                <a:latin typeface="Juice ITC" panose="04040403040A02020202" pitchFamily="82" charset="0"/>
              </a:rPr>
              <a:t>began thinking women should be able to vote, </a:t>
            </a: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too.</a:t>
            </a:r>
          </a:p>
          <a:p>
            <a:pPr>
              <a:spcBef>
                <a:spcPct val="50000"/>
              </a:spcBef>
            </a:pP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1848 </a:t>
            </a:r>
            <a:r>
              <a:rPr lang="en-US" altLang="en-US" sz="6400" b="1" dirty="0">
                <a:solidFill>
                  <a:schemeClr val="bg1"/>
                </a:solidFill>
                <a:latin typeface="Juice ITC" panose="04040403040A02020202" pitchFamily="82" charset="0"/>
              </a:rPr>
              <a:t>– Women organized a convention in New </a:t>
            </a: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York.</a:t>
            </a:r>
          </a:p>
          <a:p>
            <a:pPr lvl="1">
              <a:spcBef>
                <a:spcPct val="50000"/>
              </a:spcBef>
            </a:pPr>
            <a:r>
              <a:rPr lang="en-US" altLang="en-US" sz="58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Called </a:t>
            </a:r>
            <a:r>
              <a:rPr lang="en-US" altLang="en-US" sz="5800" b="1" dirty="0">
                <a:solidFill>
                  <a:schemeClr val="bg1"/>
                </a:solidFill>
                <a:latin typeface="Juice ITC" panose="04040403040A02020202" pitchFamily="82" charset="0"/>
              </a:rPr>
              <a:t>the “Seneca Falls Convention</a:t>
            </a:r>
            <a:r>
              <a:rPr lang="en-US" altLang="en-US" sz="58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”.</a:t>
            </a:r>
          </a:p>
          <a:p>
            <a:pPr>
              <a:spcBef>
                <a:spcPct val="50000"/>
              </a:spcBef>
            </a:pP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It </a:t>
            </a:r>
            <a:r>
              <a:rPr lang="en-US" altLang="en-US" sz="6400" b="1" dirty="0">
                <a:solidFill>
                  <a:schemeClr val="bg1"/>
                </a:solidFill>
                <a:latin typeface="Juice ITC" panose="04040403040A02020202" pitchFamily="82" charset="0"/>
              </a:rPr>
              <a:t>took 80 years before </a:t>
            </a: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women would </a:t>
            </a:r>
            <a:r>
              <a:rPr lang="en-US" altLang="en-US" sz="6400" b="1" dirty="0">
                <a:solidFill>
                  <a:schemeClr val="bg1"/>
                </a:solidFill>
                <a:latin typeface="Juice ITC" panose="04040403040A02020202" pitchFamily="82" charset="0"/>
              </a:rPr>
              <a:t>get the right to vote</a:t>
            </a: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 </a:t>
            </a:r>
            <a:r>
              <a:rPr lang="en-US" altLang="en-US" sz="6400" b="1" dirty="0">
                <a:solidFill>
                  <a:schemeClr val="bg1"/>
                </a:solidFill>
                <a:latin typeface="Juice ITC" panose="04040403040A02020202" pitchFamily="82" charset="0"/>
              </a:rPr>
              <a:t>Many generations of women (</a:t>
            </a: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and </a:t>
            </a:r>
            <a:r>
              <a:rPr lang="en-US" altLang="en-US" sz="6400" b="1" dirty="0">
                <a:solidFill>
                  <a:schemeClr val="bg1"/>
                </a:solidFill>
                <a:latin typeface="Juice ITC" panose="04040403040A02020202" pitchFamily="82" charset="0"/>
              </a:rPr>
              <a:t>some men) worked to make </a:t>
            </a:r>
            <a:r>
              <a:rPr lang="en-US" altLang="en-US" sz="6400" b="1" dirty="0" smtClean="0">
                <a:solidFill>
                  <a:schemeClr val="bg1"/>
                </a:solidFill>
                <a:latin typeface="Juice ITC" panose="04040403040A02020202" pitchFamily="82" charset="0"/>
              </a:rPr>
              <a:t>this </a:t>
            </a:r>
            <a:r>
              <a:rPr lang="en-US" altLang="en-US" sz="6400" b="1" dirty="0">
                <a:solidFill>
                  <a:schemeClr val="bg1"/>
                </a:solidFill>
                <a:latin typeface="Juice ITC" panose="04040403040A02020202" pitchFamily="82" charset="0"/>
              </a:rPr>
              <a:t>happen</a:t>
            </a:r>
          </a:p>
          <a:p>
            <a:pPr lvl="2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endParaRPr lang="en-US" altLang="en-US" sz="1800" b="1" dirty="0">
              <a:solidFill>
                <a:schemeClr val="bg1"/>
              </a:solidFill>
              <a:latin typeface="Juice ITC" panose="04040403040A02020202" pitchFamily="82" charset="0"/>
            </a:endParaRPr>
          </a:p>
          <a:p>
            <a:pPr marL="0" indent="0">
              <a:buNone/>
            </a:pPr>
            <a:endParaRPr lang="en-US" sz="2900" b="1" dirty="0" smtClean="0">
              <a:solidFill>
                <a:schemeClr val="bg1"/>
              </a:solidFill>
              <a:latin typeface="Juice ITC" panose="04040403040A02020202" pitchFamily="82" charset="0"/>
            </a:endParaRPr>
          </a:p>
          <a:p>
            <a:pPr marL="0" indent="0">
              <a:buNone/>
            </a:pPr>
            <a:endParaRPr lang="en-US" sz="2900" b="1" dirty="0">
              <a:solidFill>
                <a:schemeClr val="bg1"/>
              </a:solidFill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usan b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l="13873" t="4172" r="8440" b="16557"/>
          <a:stretch>
            <a:fillRect/>
          </a:stretch>
        </p:blipFill>
        <p:spPr bwMode="auto">
          <a:xfrm>
            <a:off x="5621873" y="721464"/>
            <a:ext cx="3313112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 rot="-280249">
            <a:off x="0" y="838200"/>
            <a:ext cx="541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I. Susan B. Anthony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2743200"/>
            <a:ext cx="8610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bg1"/>
                </a:solidFill>
              </a:rPr>
              <a:t>Born February 15, 1820 in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 Adams, Massachusetts.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bg1"/>
                </a:solidFill>
              </a:rPr>
              <a:t>Raised in a Quaker family.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bg1"/>
                </a:solidFill>
              </a:rPr>
              <a:t>Quakers long activist traditions.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bg1"/>
                </a:solidFill>
              </a:rPr>
              <a:t>Developed a strong sense of justice because of this!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799" y="0"/>
            <a:ext cx="644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Important Suffragist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nthonystan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895600" cy="35163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-152400" y="1918854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</a:rPr>
              <a:t>II. Elizabeth Cady Stanton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2895600"/>
            <a:ext cx="8915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Met Susan B. Anthony in 1851.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They worked together for the next fifty years!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Stanton wrote and gave speeches</a:t>
            </a:r>
            <a:r>
              <a:rPr lang="en-US" altLang="en-US" sz="3200" b="1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Wanted improvement of legal and traditional rights for women.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52400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III. </a:t>
            </a:r>
            <a:r>
              <a:rPr lang="en-US" altLang="en-US" b="1" dirty="0" err="1">
                <a:solidFill>
                  <a:schemeClr val="bg1"/>
                </a:solidFill>
              </a:rPr>
              <a:t>Lucretia</a:t>
            </a:r>
            <a:r>
              <a:rPr lang="en-US" altLang="en-US" b="1" dirty="0">
                <a:solidFill>
                  <a:schemeClr val="bg1"/>
                </a:solidFill>
              </a:rPr>
              <a:t> Mott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703513"/>
            <a:ext cx="51816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Helped organize and call together the 1848 Seneca Falls Convention.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Was a strong supporter of education.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Lucretia</a:t>
            </a:r>
            <a:r>
              <a:rPr lang="en-US" altLang="en-US" sz="2400" b="1" dirty="0">
                <a:solidFill>
                  <a:schemeClr val="bg1"/>
                </a:solidFill>
              </a:rPr>
              <a:t> Mott Schools – One opened in Indianapolis, Indiana.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dirty="0"/>
          </a:p>
        </p:txBody>
      </p:sp>
      <p:pic>
        <p:nvPicPr>
          <p:cNvPr id="23556" name="Picture 4" descr="lucretiamott"/>
          <p:cNvPicPr>
            <a:picLocks noChangeAspect="1" noChangeArrowheads="1"/>
          </p:cNvPicPr>
          <p:nvPr/>
        </p:nvPicPr>
        <p:blipFill>
          <a:blip r:embed="rId3"/>
          <a:srcRect r="57143"/>
          <a:stretch>
            <a:fillRect/>
          </a:stretch>
        </p:blipFill>
        <p:spPr bwMode="auto">
          <a:xfrm>
            <a:off x="5410200" y="1447800"/>
            <a:ext cx="3443993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70000" endPos="28000" dist="17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67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ヒラギノ角ゴ Pro W3" pitchFamily="-65" charset="-128"/>
              </a:rPr>
              <a:t>Lucretia</a:t>
            </a:r>
            <a:r>
              <a:rPr lang="en-US" alt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ヒラギノ角ゴ Pro W3" pitchFamily="-65" charset="-128"/>
              </a:rPr>
              <a:t> Mott “Open Air School”, Indianapolis, Indiana - 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43200"/>
            <a:ext cx="4800600" cy="388760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0" y="1524000"/>
            <a:ext cx="342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Photo is from the 1910’s.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Kept windows open year round to give students “fresh air” and prevent Tuberculosis.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Believed good for their health.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Students also went outdoor a lot for exercise.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rot="10800000" flipV="1">
            <a:off x="3200400" y="5410200"/>
            <a:ext cx="1219200" cy="3810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stealth" w="lg" len="lg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1378527" y="6048375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</a:rPr>
              <a:t>Students wearing coats – cold in class!!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855808">
            <a:off x="8675933" y="2566252"/>
            <a:ext cx="936131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6" name="Picture 6" descr="Image result for sojourner tr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0044">
            <a:off x="4462386" y="407007"/>
            <a:ext cx="4623463" cy="30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6002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IV. Sojourner Truth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2362200"/>
            <a:ext cx="75438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</a:rPr>
              <a:t>Famous for her work as an “abolitionist” (people who opposed slavery).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</a:rPr>
              <a:t>Truth started speaking about women's rights after attending a Women's Rights Convention in 1850. 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2438400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V. </a:t>
            </a:r>
            <a:r>
              <a:rPr lang="en-US" altLang="en-US" b="1">
                <a:solidFill>
                  <a:schemeClr val="bg1"/>
                </a:solidFill>
              </a:rPr>
              <a:t>Anna Howard Shaw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3581400"/>
            <a:ext cx="8915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  A doctor as well as the first woman              Methodist Minister.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  Met Susan B. Anthony in 1888.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  Began working for women’s rights.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  Was the president of the National American Women Suffrage Association (NAWSA) for 11 years.</a:t>
            </a:r>
          </a:p>
        </p:txBody>
      </p:sp>
      <p:pic>
        <p:nvPicPr>
          <p:cNvPr id="26628" name="Picture 4" descr="annashaw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6400800" y="228600"/>
            <a:ext cx="2473325" cy="3824288"/>
          </a:xfrm>
          <a:prstGeom prst="rect">
            <a:avLst/>
          </a:prstGeom>
          <a:solidFill>
            <a:srgbClr val="FFFFFF">
              <a:shade val="85000"/>
            </a:srgbClr>
          </a:solidFill>
          <a:ln w="13335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57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939</Words>
  <Application>Microsoft Office PowerPoint</Application>
  <PresentationFormat>On-screen Show (4:3)</PresentationFormat>
  <Paragraphs>143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Comic Sans MS</vt:lpstr>
      <vt:lpstr>Juice ITC</vt:lpstr>
      <vt:lpstr>Times New Roman</vt:lpstr>
      <vt:lpstr>Wingdings</vt:lpstr>
      <vt:lpstr>ヒラギノ角ゴ Pro W3</vt:lpstr>
      <vt:lpstr>Office Theme</vt:lpstr>
      <vt:lpstr>PowerPoint Presentation</vt:lpstr>
      <vt:lpstr>PowerPoint Presentation</vt:lpstr>
      <vt:lpstr>Suffrage-The Right to VOTE</vt:lpstr>
      <vt:lpstr>PowerPoint Presentation</vt:lpstr>
      <vt:lpstr>PowerPoint Presentation</vt:lpstr>
      <vt:lpstr>PowerPoint Presentation</vt:lpstr>
      <vt:lpstr>Lucretia Mott “Open Air School”, Indianapolis, Indiana - </vt:lpstr>
      <vt:lpstr>PowerPoint Presentation</vt:lpstr>
      <vt:lpstr>PowerPoint Presentation</vt:lpstr>
      <vt:lpstr>PowerPoint Presentation</vt:lpstr>
      <vt:lpstr>PowerPoint Presentation</vt:lpstr>
      <vt:lpstr>19th Amendment  Passed: August,  1920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Tyler</dc:creator>
  <cp:lastModifiedBy>Harris, Tyler</cp:lastModifiedBy>
  <cp:revision>8</cp:revision>
  <dcterms:modified xsi:type="dcterms:W3CDTF">2018-03-23T20:38:12Z</dcterms:modified>
</cp:coreProperties>
</file>