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95" r:id="rId1"/>
  </p:sldMasterIdLst>
  <p:sldIdLst>
    <p:sldId id="256" r:id="rId2"/>
    <p:sldId id="269" r:id="rId3"/>
    <p:sldId id="257" r:id="rId4"/>
    <p:sldId id="274" r:id="rId5"/>
    <p:sldId id="275" r:id="rId6"/>
    <p:sldId id="278" r:id="rId7"/>
    <p:sldId id="258" r:id="rId8"/>
    <p:sldId id="279" r:id="rId9"/>
    <p:sldId id="281" r:id="rId10"/>
    <p:sldId id="282" r:id="rId11"/>
    <p:sldId id="283" r:id="rId12"/>
    <p:sldId id="284" r:id="rId13"/>
    <p:sldId id="280" r:id="rId14"/>
    <p:sldId id="285" r:id="rId15"/>
    <p:sldId id="286" r:id="rId16"/>
    <p:sldId id="287" r:id="rId17"/>
    <p:sldId id="266"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06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867481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69793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1443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86407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216428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9/30/2020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8100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463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C5CECA-2D3A-4680-9B49-752200DE467C}" type="datetimeFigureOut">
              <a:rPr lang="en-US" smtClean="0"/>
              <a:t>9/30/2020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768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5BB1C6-BF8F-4481-8AB2-603A1C8A906A}" type="datetimeFigureOut">
              <a:rPr lang="en-US" smtClean="0"/>
              <a:t>9/30/2020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58305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832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5BB1C6-BF8F-4481-8AB2-603A1C8A906A}" type="datetimeFigureOut">
              <a:rPr lang="en-US" smtClean="0"/>
              <a:t>9/30/2020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72989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gle/526HPc7JkhjQsVXT9" TargetMode="Externa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fwisd.org/" TargetMode="External"/><Relationship Id="rId2" Type="http://schemas.openxmlformats.org/officeDocument/2006/relationships/hyperlink" Target="https://www.fwisd.org/Domain/159" TargetMode="Externa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mailto:guadalupe.barreto@fwisd.org"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272B-7E25-49F3-82BD-54FD63B2191A}"/>
              </a:ext>
            </a:extLst>
          </p:cNvPr>
          <p:cNvSpPr>
            <a:spLocks noGrp="1"/>
          </p:cNvSpPr>
          <p:nvPr>
            <p:ph type="ctrTitle"/>
          </p:nvPr>
        </p:nvSpPr>
        <p:spPr>
          <a:xfrm>
            <a:off x="1068705" y="881448"/>
            <a:ext cx="10058400" cy="5260463"/>
          </a:xfrm>
        </p:spPr>
        <p:txBody>
          <a:bodyPr>
            <a:normAutofit/>
          </a:bodyPr>
          <a:lstStyle/>
          <a:p>
            <a:pPr algn="ctr"/>
            <a:br>
              <a:rPr lang="en-US" sz="4400" dirty="0">
                <a:latin typeface="Arial Rounded MT Bold" panose="020F0704030504030204" pitchFamily="34" charset="0"/>
              </a:rPr>
            </a:br>
            <a:br>
              <a:rPr lang="en-US" sz="4400" dirty="0">
                <a:latin typeface="Arial Rounded MT Bold" panose="020F0704030504030204" pitchFamily="34" charset="0"/>
              </a:rPr>
            </a:br>
            <a:br>
              <a:rPr lang="en-US" sz="4400" dirty="0">
                <a:latin typeface="Arial Rounded MT Bold" panose="020F0704030504030204" pitchFamily="34" charset="0"/>
              </a:rPr>
            </a:br>
            <a:r>
              <a:rPr lang="en-US" sz="4400" b="1" dirty="0">
                <a:solidFill>
                  <a:srgbClr val="FF0000"/>
                </a:solidFill>
                <a:latin typeface="Arial Rounded MT Bold" panose="020F0704030504030204" pitchFamily="34" charset="0"/>
              </a:rPr>
              <a:t>Transition to In-Person Learning</a:t>
            </a:r>
            <a:br>
              <a:rPr lang="en-US" sz="4400" b="1" dirty="0">
                <a:latin typeface="Arial Rounded MT Bold" panose="020F0704030504030204" pitchFamily="34" charset="0"/>
              </a:rPr>
            </a:br>
            <a:br>
              <a:rPr lang="en-US" sz="4400" b="1" dirty="0">
                <a:latin typeface="Arial Rounded MT Bold" panose="020F0704030504030204" pitchFamily="34" charset="0"/>
              </a:rPr>
            </a:br>
            <a:r>
              <a:rPr lang="en-US" sz="4400" b="1" dirty="0" err="1">
                <a:latin typeface="Arial Rounded MT Bold" panose="020F0704030504030204" pitchFamily="34" charset="0"/>
              </a:rPr>
              <a:t>Transición</a:t>
            </a:r>
            <a:r>
              <a:rPr lang="en-US" sz="4400" b="1" dirty="0">
                <a:latin typeface="Arial Rounded MT Bold" panose="020F0704030504030204" pitchFamily="34" charset="0"/>
              </a:rPr>
              <a:t> al </a:t>
            </a:r>
            <a:r>
              <a:rPr lang="en-US" sz="4400" b="1" dirty="0" err="1">
                <a:latin typeface="Arial Rounded MT Bold" panose="020F0704030504030204" pitchFamily="34" charset="0"/>
              </a:rPr>
              <a:t>aprendizaje</a:t>
            </a:r>
            <a:r>
              <a:rPr lang="en-US" sz="4400" b="1" dirty="0">
                <a:latin typeface="Arial Rounded MT Bold" panose="020F0704030504030204" pitchFamily="34" charset="0"/>
              </a:rPr>
              <a:t> </a:t>
            </a:r>
            <a:r>
              <a:rPr lang="en-US" sz="4400" b="1" dirty="0" err="1">
                <a:latin typeface="Arial Rounded MT Bold" panose="020F0704030504030204" pitchFamily="34" charset="0"/>
              </a:rPr>
              <a:t>presencial</a:t>
            </a:r>
            <a:br>
              <a:rPr lang="es-MX" sz="4400" b="1" dirty="0">
                <a:solidFill>
                  <a:schemeClr val="tx1"/>
                </a:solidFill>
                <a:latin typeface="Baskerville Old Face" panose="02020602080505020303" pitchFamily="18" charset="0"/>
              </a:rPr>
            </a:br>
            <a:br>
              <a:rPr lang="es-MX" sz="4400" b="1" dirty="0">
                <a:solidFill>
                  <a:schemeClr val="tx1"/>
                </a:solidFill>
                <a:latin typeface="Baskerville Old Face" panose="02020602080505020303" pitchFamily="18" charset="0"/>
              </a:rPr>
            </a:br>
            <a:endParaRPr lang="es-MX" sz="2800" dirty="0">
              <a:latin typeface="Baskerville Old Face" panose="02020602080505020303" pitchFamily="18" charset="0"/>
            </a:endParaRPr>
          </a:p>
        </p:txBody>
      </p:sp>
      <p:pic>
        <p:nvPicPr>
          <p:cNvPr id="6" name="Picture 5"/>
          <p:cNvPicPr>
            <a:picLocks noChangeAspect="1"/>
          </p:cNvPicPr>
          <p:nvPr/>
        </p:nvPicPr>
        <p:blipFill>
          <a:blip r:embed="rId2"/>
          <a:stretch>
            <a:fillRect/>
          </a:stretch>
        </p:blipFill>
        <p:spPr>
          <a:xfrm>
            <a:off x="3357562" y="506951"/>
            <a:ext cx="5147737" cy="2504250"/>
          </a:xfrm>
          <a:prstGeom prst="rect">
            <a:avLst/>
          </a:prstGeom>
        </p:spPr>
      </p:pic>
      <p:sp>
        <p:nvSpPr>
          <p:cNvPr id="4" name="TextBox 3">
            <a:extLst>
              <a:ext uri="{FF2B5EF4-FFF2-40B4-BE49-F238E27FC236}">
                <a16:creationId xmlns:a16="http://schemas.microsoft.com/office/drawing/2014/main" id="{F7124D4B-9212-4D25-9A49-DB6B27E2F529}"/>
              </a:ext>
            </a:extLst>
          </p:cNvPr>
          <p:cNvSpPr txBox="1"/>
          <p:nvPr/>
        </p:nvSpPr>
        <p:spPr>
          <a:xfrm>
            <a:off x="195709" y="5065202"/>
            <a:ext cx="11800582" cy="1792798"/>
          </a:xfrm>
          <a:prstGeom prst="rect">
            <a:avLst/>
          </a:prstGeom>
          <a:noFill/>
        </p:spPr>
        <p:txBody>
          <a:bodyPr wrap="square" rtlCol="0">
            <a:spAutoFit/>
          </a:bodyPr>
          <a:lstStyle/>
          <a:p>
            <a:r>
              <a:rPr lang="en-US" sz="2400" dirty="0">
                <a:latin typeface="Arial Rounded MT Bold" panose="020F0704030504030204" pitchFamily="34" charset="0"/>
              </a:rPr>
              <a:t>Welcome </a:t>
            </a:r>
          </a:p>
          <a:p>
            <a:r>
              <a:rPr lang="en-US" sz="2400" dirty="0" err="1">
                <a:solidFill>
                  <a:schemeClr val="accent1">
                    <a:lumMod val="75000"/>
                  </a:schemeClr>
                </a:solidFill>
                <a:latin typeface="Arial Rounded MT Bold" panose="020F0704030504030204" pitchFamily="34" charset="0"/>
              </a:rPr>
              <a:t>Bienvenidos</a:t>
            </a:r>
            <a:endParaRPr lang="en-US" sz="2400" dirty="0">
              <a:latin typeface="Arial Rounded MT Bold" panose="020F0704030504030204" pitchFamily="34" charset="0"/>
            </a:endParaRPr>
          </a:p>
          <a:p>
            <a:endParaRPr lang="en-US" sz="1700" dirty="0">
              <a:latin typeface="Arial Rounded MT Bold" panose="020F0704030504030204" pitchFamily="34" charset="0"/>
            </a:endParaRPr>
          </a:p>
          <a:p>
            <a:r>
              <a:rPr lang="en-US" sz="1700" dirty="0">
                <a:latin typeface="Arial Rounded MT Bold" panose="020F0704030504030204" pitchFamily="34" charset="0"/>
              </a:rPr>
              <a:t>Please sign up using the link below or QR Code/ </a:t>
            </a:r>
            <a:r>
              <a:rPr lang="en-US" sz="1700" dirty="0">
                <a:solidFill>
                  <a:schemeClr val="accent1">
                    <a:lumMod val="75000"/>
                  </a:schemeClr>
                </a:solidFill>
                <a:latin typeface="Arial Rounded MT Bold" panose="020F0704030504030204" pitchFamily="34" charset="0"/>
              </a:rPr>
              <a:t>Favor de </a:t>
            </a:r>
            <a:r>
              <a:rPr lang="en-US" sz="1700" dirty="0" err="1">
                <a:solidFill>
                  <a:schemeClr val="accent1">
                    <a:lumMod val="75000"/>
                  </a:schemeClr>
                </a:solidFill>
                <a:latin typeface="Arial Rounded MT Bold" panose="020F0704030504030204" pitchFamily="34" charset="0"/>
              </a:rPr>
              <a:t>apuntarse</a:t>
            </a:r>
            <a:r>
              <a:rPr lang="en-US" sz="1700" dirty="0">
                <a:solidFill>
                  <a:schemeClr val="accent1">
                    <a:lumMod val="75000"/>
                  </a:schemeClr>
                </a:solidFill>
                <a:latin typeface="Arial Rounded MT Bold" panose="020F0704030504030204" pitchFamily="34" charset="0"/>
              </a:rPr>
              <a:t> </a:t>
            </a:r>
            <a:r>
              <a:rPr lang="en-US" sz="1700" dirty="0" err="1">
                <a:solidFill>
                  <a:schemeClr val="accent1">
                    <a:lumMod val="75000"/>
                  </a:schemeClr>
                </a:solidFill>
                <a:latin typeface="Arial Rounded MT Bold" panose="020F0704030504030204" pitchFamily="34" charset="0"/>
              </a:rPr>
              <a:t>usando</a:t>
            </a:r>
            <a:r>
              <a:rPr lang="en-US" sz="1700" dirty="0">
                <a:solidFill>
                  <a:schemeClr val="accent1">
                    <a:lumMod val="75000"/>
                  </a:schemeClr>
                </a:solidFill>
                <a:latin typeface="Arial Rounded MT Bold" panose="020F0704030504030204" pitchFamily="34" charset="0"/>
              </a:rPr>
              <a:t> el </a:t>
            </a:r>
            <a:r>
              <a:rPr lang="en-US" sz="1700" dirty="0" err="1">
                <a:solidFill>
                  <a:schemeClr val="accent1">
                    <a:lumMod val="75000"/>
                  </a:schemeClr>
                </a:solidFill>
                <a:latin typeface="Arial Rounded MT Bold" panose="020F0704030504030204" pitchFamily="34" charset="0"/>
              </a:rPr>
              <a:t>enlance</a:t>
            </a:r>
            <a:r>
              <a:rPr lang="en-US" sz="1700" dirty="0">
                <a:solidFill>
                  <a:schemeClr val="accent1">
                    <a:lumMod val="75000"/>
                  </a:schemeClr>
                </a:solidFill>
                <a:latin typeface="Arial Rounded MT Bold" panose="020F0704030504030204" pitchFamily="34" charset="0"/>
              </a:rPr>
              <a:t> </a:t>
            </a:r>
            <a:r>
              <a:rPr lang="en-US" sz="1700" dirty="0" err="1">
                <a:solidFill>
                  <a:schemeClr val="accent1">
                    <a:lumMod val="75000"/>
                  </a:schemeClr>
                </a:solidFill>
                <a:latin typeface="Arial Rounded MT Bold" panose="020F0704030504030204" pitchFamily="34" charset="0"/>
              </a:rPr>
              <a:t>abajo</a:t>
            </a:r>
            <a:r>
              <a:rPr lang="en-US" sz="1700" dirty="0">
                <a:solidFill>
                  <a:schemeClr val="accent1">
                    <a:lumMod val="75000"/>
                  </a:schemeClr>
                </a:solidFill>
                <a:latin typeface="Arial Rounded MT Bold" panose="020F0704030504030204" pitchFamily="34" charset="0"/>
              </a:rPr>
              <a:t> o el Código QR</a:t>
            </a:r>
          </a:p>
          <a:p>
            <a:endParaRPr lang="en-US" sz="1050" dirty="0">
              <a:solidFill>
                <a:schemeClr val="accent1">
                  <a:lumMod val="75000"/>
                </a:schemeClr>
              </a:solidFill>
              <a:latin typeface="Arial Rounded MT Bold" panose="020F0704030504030204" pitchFamily="34" charset="0"/>
            </a:endParaRPr>
          </a:p>
          <a:p>
            <a:r>
              <a:rPr lang="en-US" dirty="0">
                <a:latin typeface="Arial Rounded MT Bold" panose="020F0704030504030204" pitchFamily="34" charset="0"/>
              </a:rPr>
              <a:t>We will begin shortly….     </a:t>
            </a:r>
            <a:r>
              <a:rPr lang="en-US" dirty="0" err="1">
                <a:solidFill>
                  <a:schemeClr val="bg1"/>
                </a:solidFill>
                <a:latin typeface="Arial Rounded MT Bold" panose="020F0704030504030204" pitchFamily="34" charset="0"/>
              </a:rPr>
              <a:t>Empezaremos</a:t>
            </a:r>
            <a:r>
              <a:rPr lang="en-US" dirty="0">
                <a:solidFill>
                  <a:schemeClr val="bg1"/>
                </a:solidFill>
                <a:latin typeface="Arial Rounded MT Bold" panose="020F0704030504030204" pitchFamily="34" charset="0"/>
              </a:rPr>
              <a:t> pronto</a:t>
            </a:r>
            <a:r>
              <a:rPr lang="en-US" dirty="0">
                <a:solidFill>
                  <a:srgbClr val="FFFF00"/>
                </a:solidFill>
                <a:latin typeface="Arial Rounded MT Bold" panose="020F0704030504030204" pitchFamily="34" charset="0"/>
              </a:rPr>
              <a:t>…                   </a:t>
            </a:r>
            <a:r>
              <a:rPr lang="en-US" dirty="0">
                <a:solidFill>
                  <a:srgbClr val="FFFF00"/>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https://forms.gle/526HPc7JkhjQsVXT9</a:t>
            </a:r>
            <a:endParaRPr lang="en-US" dirty="0">
              <a:solidFill>
                <a:srgbClr val="FFFF00"/>
              </a:solidFill>
              <a:latin typeface="Arial Rounded MT Bold" panose="020F0704030504030204" pitchFamily="34" charset="0"/>
            </a:endParaRPr>
          </a:p>
        </p:txBody>
      </p:sp>
      <p:pic>
        <p:nvPicPr>
          <p:cNvPr id="7" name="Picture 6">
            <a:extLst>
              <a:ext uri="{FF2B5EF4-FFF2-40B4-BE49-F238E27FC236}">
                <a16:creationId xmlns:a16="http://schemas.microsoft.com/office/drawing/2014/main" id="{DA5E35D9-E499-4C24-B5AA-0F172211D7E0}"/>
              </a:ext>
            </a:extLst>
          </p:cNvPr>
          <p:cNvPicPr>
            <a:picLocks noChangeAspect="1"/>
          </p:cNvPicPr>
          <p:nvPr/>
        </p:nvPicPr>
        <p:blipFill>
          <a:blip r:embed="rId4"/>
          <a:stretch>
            <a:fillRect/>
          </a:stretch>
        </p:blipFill>
        <p:spPr>
          <a:xfrm>
            <a:off x="8870961" y="716088"/>
            <a:ext cx="2504251" cy="2504251"/>
          </a:xfrm>
          <a:prstGeom prst="rect">
            <a:avLst/>
          </a:prstGeom>
        </p:spPr>
      </p:pic>
    </p:spTree>
    <p:extLst>
      <p:ext uri="{BB962C8B-B14F-4D97-AF65-F5344CB8AC3E}">
        <p14:creationId xmlns:p14="http://schemas.microsoft.com/office/powerpoint/2010/main" val="420424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B898DC-41A6-41A2-9A9D-EA65C3E6742D}"/>
              </a:ext>
            </a:extLst>
          </p:cNvPr>
          <p:cNvPicPr>
            <a:picLocks noChangeAspect="1"/>
          </p:cNvPicPr>
          <p:nvPr/>
        </p:nvPicPr>
        <p:blipFill>
          <a:blip r:embed="rId2"/>
          <a:stretch>
            <a:fillRect/>
          </a:stretch>
        </p:blipFill>
        <p:spPr>
          <a:xfrm>
            <a:off x="210238" y="197651"/>
            <a:ext cx="1713124" cy="810838"/>
          </a:xfrm>
          <a:prstGeom prst="rect">
            <a:avLst/>
          </a:prstGeom>
        </p:spPr>
      </p:pic>
      <p:sp>
        <p:nvSpPr>
          <p:cNvPr id="8" name="Title 7">
            <a:extLst>
              <a:ext uri="{FF2B5EF4-FFF2-40B4-BE49-F238E27FC236}">
                <a16:creationId xmlns:a16="http://schemas.microsoft.com/office/drawing/2014/main" id="{571EF66B-33C3-4476-8B3F-700D07774F8A}"/>
              </a:ext>
            </a:extLst>
          </p:cNvPr>
          <p:cNvSpPr>
            <a:spLocks noGrp="1"/>
          </p:cNvSpPr>
          <p:nvPr>
            <p:ph type="title"/>
          </p:nvPr>
        </p:nvSpPr>
        <p:spPr>
          <a:xfrm>
            <a:off x="2372496" y="286604"/>
            <a:ext cx="8783183" cy="1163256"/>
          </a:xfrm>
        </p:spPr>
        <p:txBody>
          <a:bodyPr>
            <a:normAutofit/>
          </a:bodyPr>
          <a:lstStyle/>
          <a:p>
            <a:r>
              <a:rPr lang="en-US" sz="3600" dirty="0">
                <a:solidFill>
                  <a:srgbClr val="FF0000"/>
                </a:solidFill>
                <a:latin typeface="Arial Rounded MT Bold" panose="020F0704030504030204" pitchFamily="34" charset="0"/>
              </a:rPr>
              <a:t>Traffic Flow, Arrival and Dismissal</a:t>
            </a:r>
            <a:br>
              <a:rPr lang="en-US" sz="3600" dirty="0">
                <a:solidFill>
                  <a:srgbClr val="FF0000"/>
                </a:solidFill>
                <a:latin typeface="Arial Rounded MT Bold" panose="020F0704030504030204" pitchFamily="34" charset="0"/>
              </a:rPr>
            </a:br>
            <a:r>
              <a:rPr lang="en-US" sz="3600" dirty="0">
                <a:solidFill>
                  <a:srgbClr val="FF0000"/>
                </a:solidFill>
                <a:latin typeface="Arial Rounded MT Bold" panose="020F0704030504030204" pitchFamily="34" charset="0"/>
              </a:rPr>
              <a:t>  </a:t>
            </a:r>
            <a:r>
              <a:rPr lang="en-US" sz="3600" dirty="0" err="1">
                <a:solidFill>
                  <a:schemeClr val="tx1">
                    <a:lumMod val="85000"/>
                    <a:lumOff val="15000"/>
                  </a:schemeClr>
                </a:solidFill>
                <a:latin typeface="Arial Rounded MT Bold" panose="020F0704030504030204" pitchFamily="34" charset="0"/>
              </a:rPr>
              <a:t>Flujo</a:t>
            </a:r>
            <a:r>
              <a:rPr lang="en-US" sz="3600" dirty="0">
                <a:solidFill>
                  <a:schemeClr val="tx1">
                    <a:lumMod val="85000"/>
                    <a:lumOff val="15000"/>
                  </a:schemeClr>
                </a:solidFill>
                <a:latin typeface="Arial Rounded MT Bold" panose="020F0704030504030204" pitchFamily="34" charset="0"/>
              </a:rPr>
              <a:t> de </a:t>
            </a:r>
            <a:r>
              <a:rPr lang="en-US" sz="3600" dirty="0" err="1">
                <a:solidFill>
                  <a:schemeClr val="tx1">
                    <a:lumMod val="85000"/>
                    <a:lumOff val="15000"/>
                  </a:schemeClr>
                </a:solidFill>
                <a:latin typeface="Arial Rounded MT Bold" panose="020F0704030504030204" pitchFamily="34" charset="0"/>
              </a:rPr>
              <a:t>tráfico</a:t>
            </a:r>
            <a:r>
              <a:rPr lang="en-US" sz="3600" dirty="0">
                <a:solidFill>
                  <a:schemeClr val="tx1">
                    <a:lumMod val="85000"/>
                    <a:lumOff val="15000"/>
                  </a:schemeClr>
                </a:solidFill>
                <a:latin typeface="Arial Rounded MT Bold" panose="020F0704030504030204" pitchFamily="34" charset="0"/>
              </a:rPr>
              <a:t>, </a:t>
            </a:r>
            <a:r>
              <a:rPr lang="en-US" sz="3600" dirty="0" err="1">
                <a:solidFill>
                  <a:schemeClr val="tx1">
                    <a:lumMod val="85000"/>
                    <a:lumOff val="15000"/>
                  </a:schemeClr>
                </a:solidFill>
                <a:latin typeface="Arial Rounded MT Bold" panose="020F0704030504030204" pitchFamily="34" charset="0"/>
              </a:rPr>
              <a:t>llegada</a:t>
            </a:r>
            <a:r>
              <a:rPr lang="en-US" sz="3600" dirty="0">
                <a:solidFill>
                  <a:schemeClr val="tx1">
                    <a:lumMod val="85000"/>
                    <a:lumOff val="15000"/>
                  </a:schemeClr>
                </a:solidFill>
                <a:latin typeface="Arial Rounded MT Bold" panose="020F0704030504030204" pitchFamily="34" charset="0"/>
              </a:rPr>
              <a:t> y </a:t>
            </a:r>
            <a:r>
              <a:rPr lang="en-US" sz="3600" dirty="0" err="1">
                <a:solidFill>
                  <a:schemeClr val="tx1">
                    <a:lumMod val="85000"/>
                    <a:lumOff val="15000"/>
                  </a:schemeClr>
                </a:solidFill>
                <a:latin typeface="Arial Rounded MT Bold" panose="020F0704030504030204" pitchFamily="34" charset="0"/>
              </a:rPr>
              <a:t>salida</a:t>
            </a:r>
            <a:endParaRPr lang="en-US" sz="3600" dirty="0"/>
          </a:p>
        </p:txBody>
      </p:sp>
      <p:sp>
        <p:nvSpPr>
          <p:cNvPr id="10" name="Content Placeholder 9">
            <a:extLst>
              <a:ext uri="{FF2B5EF4-FFF2-40B4-BE49-F238E27FC236}">
                <a16:creationId xmlns:a16="http://schemas.microsoft.com/office/drawing/2014/main" id="{88C811A5-DCC0-477C-8172-F7FEAE4BEBEB}"/>
              </a:ext>
            </a:extLst>
          </p:cNvPr>
          <p:cNvSpPr>
            <a:spLocks noGrp="1"/>
          </p:cNvSpPr>
          <p:nvPr>
            <p:ph sz="quarter" idx="13"/>
          </p:nvPr>
        </p:nvSpPr>
        <p:spPr/>
        <p:txBody>
          <a:bodyPr>
            <a:normAutofit lnSpcReduction="10000"/>
          </a:bodyPr>
          <a:lstStyle/>
          <a:p>
            <a:pPr lvl="0"/>
            <a:r>
              <a:rPr lang="en-US" dirty="0">
                <a:solidFill>
                  <a:schemeClr val="accent2">
                    <a:lumMod val="75000"/>
                  </a:schemeClr>
                </a:solidFill>
                <a:latin typeface="Arial Rounded MT Bold" panose="020F0704030504030204" pitchFamily="34" charset="0"/>
              </a:rPr>
              <a:t>The hallways will be one-way hallways throughout the day according to the Traffic flow map.  Signs will be placed in the hallways to direct traffic.  </a:t>
            </a:r>
          </a:p>
          <a:p>
            <a:pPr lvl="0"/>
            <a:r>
              <a:rPr lang="en-US" dirty="0">
                <a:solidFill>
                  <a:schemeClr val="accent2">
                    <a:lumMod val="75000"/>
                  </a:schemeClr>
                </a:solidFill>
                <a:latin typeface="Arial Rounded MT Bold" panose="020F0704030504030204" pitchFamily="34" charset="0"/>
              </a:rPr>
              <a:t>If weather does not permit students using the outside of the building, the hallway by the office will become a two-way hallway.  Students will have to stay to the right as much as possible.</a:t>
            </a:r>
          </a:p>
          <a:p>
            <a:pPr lvl="0"/>
            <a:r>
              <a:rPr lang="es-AR" dirty="0">
                <a:latin typeface="Arial Rounded MT Bold" panose="020F0704030504030204" pitchFamily="34" charset="0"/>
              </a:rPr>
              <a:t>Los pasillos serán pasillos de un solo sentido durante todo el día de acuerdo con el mapa de flujo de tráfico. Se colocarán letreros en los pasillos para dirigir el tráfico.</a:t>
            </a:r>
            <a:endParaRPr lang="en-US" dirty="0">
              <a:latin typeface="Arial Rounded MT Bold" panose="020F0704030504030204" pitchFamily="34" charset="0"/>
            </a:endParaRPr>
          </a:p>
          <a:p>
            <a:pPr lvl="0"/>
            <a:r>
              <a:rPr lang="es-AR" dirty="0">
                <a:latin typeface="Arial Rounded MT Bold" panose="020F0704030504030204" pitchFamily="34" charset="0"/>
              </a:rPr>
              <a:t>Si el clima no permite que los estudiantes usen el exterior del edificio, el pasillo de la oficina se convertirá en un pasillo de dos vías. Los estudiantes deberán permanecer</a:t>
            </a:r>
            <a:r>
              <a:rPr lang="es-AR" b="1" u="sng" dirty="0">
                <a:latin typeface="Arial Rounded MT Bold" panose="020F0704030504030204" pitchFamily="34" charset="0"/>
              </a:rPr>
              <a:t> a la derecha tanto como sea posible.</a:t>
            </a:r>
            <a:endParaRPr lang="en-US" dirty="0">
              <a:latin typeface="Arial Rounded MT Bold" panose="020F0704030504030204" pitchFamily="34" charset="0"/>
            </a:endParaRPr>
          </a:p>
          <a:p>
            <a:endParaRPr lang="en-US" dirty="0"/>
          </a:p>
        </p:txBody>
      </p:sp>
      <p:pic>
        <p:nvPicPr>
          <p:cNvPr id="11" name="Picture 10">
            <a:extLst>
              <a:ext uri="{FF2B5EF4-FFF2-40B4-BE49-F238E27FC236}">
                <a16:creationId xmlns:a16="http://schemas.microsoft.com/office/drawing/2014/main" id="{DC13F68B-7767-4853-881B-AC5C59477B8A}"/>
              </a:ext>
            </a:extLst>
          </p:cNvPr>
          <p:cNvPicPr>
            <a:picLocks noChangeAspect="1"/>
          </p:cNvPicPr>
          <p:nvPr/>
        </p:nvPicPr>
        <p:blipFill>
          <a:blip r:embed="rId3"/>
          <a:stretch>
            <a:fillRect/>
          </a:stretch>
        </p:blipFill>
        <p:spPr>
          <a:xfrm>
            <a:off x="8774275" y="4849723"/>
            <a:ext cx="2139881" cy="1566808"/>
          </a:xfrm>
          <a:prstGeom prst="rect">
            <a:avLst/>
          </a:prstGeom>
        </p:spPr>
      </p:pic>
    </p:spTree>
    <p:extLst>
      <p:ext uri="{BB962C8B-B14F-4D97-AF65-F5344CB8AC3E}">
        <p14:creationId xmlns:p14="http://schemas.microsoft.com/office/powerpoint/2010/main" val="242047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E72242-DD9F-4807-8193-4C4D9135E40F}"/>
              </a:ext>
            </a:extLst>
          </p:cNvPr>
          <p:cNvPicPr>
            <a:picLocks noChangeAspect="1"/>
          </p:cNvPicPr>
          <p:nvPr/>
        </p:nvPicPr>
        <p:blipFill>
          <a:blip r:embed="rId2"/>
          <a:stretch>
            <a:fillRect/>
          </a:stretch>
        </p:blipFill>
        <p:spPr>
          <a:xfrm>
            <a:off x="359526" y="242516"/>
            <a:ext cx="1819853" cy="861354"/>
          </a:xfrm>
          <a:prstGeom prst="rect">
            <a:avLst/>
          </a:prstGeom>
        </p:spPr>
      </p:pic>
      <p:sp>
        <p:nvSpPr>
          <p:cNvPr id="8" name="Title 7">
            <a:extLst>
              <a:ext uri="{FF2B5EF4-FFF2-40B4-BE49-F238E27FC236}">
                <a16:creationId xmlns:a16="http://schemas.microsoft.com/office/drawing/2014/main" id="{0C88AF32-6F01-4126-B4B8-A22ED6373950}"/>
              </a:ext>
            </a:extLst>
          </p:cNvPr>
          <p:cNvSpPr>
            <a:spLocks noGrp="1"/>
          </p:cNvSpPr>
          <p:nvPr>
            <p:ph type="title"/>
          </p:nvPr>
        </p:nvSpPr>
        <p:spPr>
          <a:xfrm>
            <a:off x="2133599" y="287338"/>
            <a:ext cx="9021763" cy="1449387"/>
          </a:xfrm>
        </p:spPr>
        <p:txBody>
          <a:bodyPr>
            <a:normAutofit/>
          </a:bodyPr>
          <a:lstStyle/>
          <a:p>
            <a:r>
              <a:rPr lang="en-US" sz="3600" dirty="0">
                <a:solidFill>
                  <a:srgbClr val="FF0000"/>
                </a:solidFill>
                <a:latin typeface="Arial Rounded MT Bold" panose="020F0704030504030204" pitchFamily="34" charset="0"/>
              </a:rPr>
              <a:t>Traffic Flow, Arrival and Dismissal</a:t>
            </a:r>
            <a:br>
              <a:rPr lang="en-US" sz="3600" dirty="0">
                <a:solidFill>
                  <a:srgbClr val="FF0000"/>
                </a:solidFill>
                <a:latin typeface="Arial Rounded MT Bold" panose="020F0704030504030204" pitchFamily="34" charset="0"/>
              </a:rPr>
            </a:br>
            <a:r>
              <a:rPr lang="en-US" sz="3600" dirty="0">
                <a:solidFill>
                  <a:srgbClr val="FF0000"/>
                </a:solidFill>
                <a:latin typeface="Arial Rounded MT Bold" panose="020F0704030504030204" pitchFamily="34" charset="0"/>
              </a:rPr>
              <a:t>  </a:t>
            </a:r>
            <a:r>
              <a:rPr lang="en-US" sz="3600" dirty="0" err="1">
                <a:solidFill>
                  <a:schemeClr val="tx1">
                    <a:lumMod val="85000"/>
                    <a:lumOff val="15000"/>
                  </a:schemeClr>
                </a:solidFill>
                <a:latin typeface="Arial Rounded MT Bold" panose="020F0704030504030204" pitchFamily="34" charset="0"/>
              </a:rPr>
              <a:t>Flujo</a:t>
            </a:r>
            <a:r>
              <a:rPr lang="en-US" sz="3600" dirty="0">
                <a:solidFill>
                  <a:schemeClr val="tx1">
                    <a:lumMod val="85000"/>
                    <a:lumOff val="15000"/>
                  </a:schemeClr>
                </a:solidFill>
                <a:latin typeface="Arial Rounded MT Bold" panose="020F0704030504030204" pitchFamily="34" charset="0"/>
              </a:rPr>
              <a:t> de </a:t>
            </a:r>
            <a:r>
              <a:rPr lang="en-US" sz="3600" dirty="0" err="1">
                <a:solidFill>
                  <a:schemeClr val="tx1">
                    <a:lumMod val="85000"/>
                    <a:lumOff val="15000"/>
                  </a:schemeClr>
                </a:solidFill>
                <a:latin typeface="Arial Rounded MT Bold" panose="020F0704030504030204" pitchFamily="34" charset="0"/>
              </a:rPr>
              <a:t>tráfico</a:t>
            </a:r>
            <a:r>
              <a:rPr lang="en-US" sz="3600" dirty="0">
                <a:solidFill>
                  <a:schemeClr val="tx1">
                    <a:lumMod val="85000"/>
                    <a:lumOff val="15000"/>
                  </a:schemeClr>
                </a:solidFill>
                <a:latin typeface="Arial Rounded MT Bold" panose="020F0704030504030204" pitchFamily="34" charset="0"/>
              </a:rPr>
              <a:t>, </a:t>
            </a:r>
            <a:r>
              <a:rPr lang="en-US" sz="3600" dirty="0" err="1">
                <a:solidFill>
                  <a:schemeClr val="tx1">
                    <a:lumMod val="85000"/>
                    <a:lumOff val="15000"/>
                  </a:schemeClr>
                </a:solidFill>
                <a:latin typeface="Arial Rounded MT Bold" panose="020F0704030504030204" pitchFamily="34" charset="0"/>
              </a:rPr>
              <a:t>llegada</a:t>
            </a:r>
            <a:r>
              <a:rPr lang="en-US" sz="3600" dirty="0">
                <a:solidFill>
                  <a:schemeClr val="tx1">
                    <a:lumMod val="85000"/>
                    <a:lumOff val="15000"/>
                  </a:schemeClr>
                </a:solidFill>
                <a:latin typeface="Arial Rounded MT Bold" panose="020F0704030504030204" pitchFamily="34" charset="0"/>
              </a:rPr>
              <a:t> y </a:t>
            </a:r>
            <a:r>
              <a:rPr lang="en-US" sz="3600" dirty="0" err="1">
                <a:solidFill>
                  <a:schemeClr val="tx1">
                    <a:lumMod val="85000"/>
                    <a:lumOff val="15000"/>
                  </a:schemeClr>
                </a:solidFill>
                <a:latin typeface="Arial Rounded MT Bold" panose="020F0704030504030204" pitchFamily="34" charset="0"/>
              </a:rPr>
              <a:t>salida</a:t>
            </a:r>
            <a:endParaRPr lang="en-US" sz="3600" dirty="0"/>
          </a:p>
        </p:txBody>
      </p:sp>
      <p:pic>
        <p:nvPicPr>
          <p:cNvPr id="11" name="Content Placeholder 10">
            <a:extLst>
              <a:ext uri="{FF2B5EF4-FFF2-40B4-BE49-F238E27FC236}">
                <a16:creationId xmlns:a16="http://schemas.microsoft.com/office/drawing/2014/main" id="{DDCF8A05-D66E-433B-B3D7-810BD4185A5F}"/>
              </a:ext>
            </a:extLst>
          </p:cNvPr>
          <p:cNvPicPr>
            <a:picLocks noGrp="1" noChangeAspect="1"/>
          </p:cNvPicPr>
          <p:nvPr>
            <p:ph sz="quarter" idx="13"/>
          </p:nvPr>
        </p:nvPicPr>
        <p:blipFill>
          <a:blip r:embed="rId3"/>
          <a:stretch>
            <a:fillRect/>
          </a:stretch>
        </p:blipFill>
        <p:spPr>
          <a:xfrm>
            <a:off x="972065" y="1861128"/>
            <a:ext cx="9770075" cy="4445024"/>
          </a:xfrm>
          <a:prstGeom prst="rect">
            <a:avLst/>
          </a:prstGeom>
        </p:spPr>
      </p:pic>
    </p:spTree>
    <p:extLst>
      <p:ext uri="{BB962C8B-B14F-4D97-AF65-F5344CB8AC3E}">
        <p14:creationId xmlns:p14="http://schemas.microsoft.com/office/powerpoint/2010/main" val="52410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26CC6350-8F94-442E-922B-9262964BF2C3}"/>
              </a:ext>
            </a:extLst>
          </p:cNvPr>
          <p:cNvSpPr txBox="1">
            <a:spLocks/>
          </p:cNvSpPr>
          <p:nvPr/>
        </p:nvSpPr>
        <p:spPr>
          <a:xfrm>
            <a:off x="2133598" y="105667"/>
            <a:ext cx="9021763"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rgbClr val="FF0000"/>
                </a:solidFill>
                <a:latin typeface="Arial Rounded MT Bold" panose="020F0704030504030204" pitchFamily="34" charset="0"/>
              </a:rPr>
              <a:t>Traffic Flow, Arrival and Dismissal</a:t>
            </a:r>
            <a:br>
              <a:rPr lang="en-US" sz="3600" dirty="0">
                <a:solidFill>
                  <a:srgbClr val="FF0000"/>
                </a:solidFill>
                <a:latin typeface="Arial Rounded MT Bold" panose="020F0704030504030204" pitchFamily="34" charset="0"/>
              </a:rPr>
            </a:br>
            <a:r>
              <a:rPr lang="en-US" sz="3600" dirty="0">
                <a:solidFill>
                  <a:srgbClr val="FF0000"/>
                </a:solidFill>
                <a:latin typeface="Arial Rounded MT Bold" panose="020F0704030504030204" pitchFamily="34" charset="0"/>
              </a:rPr>
              <a:t>  </a:t>
            </a:r>
            <a:r>
              <a:rPr lang="en-US" sz="3600" dirty="0" err="1">
                <a:solidFill>
                  <a:schemeClr val="tx1">
                    <a:lumMod val="85000"/>
                    <a:lumOff val="15000"/>
                  </a:schemeClr>
                </a:solidFill>
                <a:latin typeface="Arial Rounded MT Bold" panose="020F0704030504030204" pitchFamily="34" charset="0"/>
              </a:rPr>
              <a:t>Flujo</a:t>
            </a:r>
            <a:r>
              <a:rPr lang="en-US" sz="3600" dirty="0">
                <a:solidFill>
                  <a:schemeClr val="tx1">
                    <a:lumMod val="85000"/>
                    <a:lumOff val="15000"/>
                  </a:schemeClr>
                </a:solidFill>
                <a:latin typeface="Arial Rounded MT Bold" panose="020F0704030504030204" pitchFamily="34" charset="0"/>
              </a:rPr>
              <a:t> de </a:t>
            </a:r>
            <a:r>
              <a:rPr lang="en-US" sz="3600" dirty="0" err="1">
                <a:solidFill>
                  <a:schemeClr val="tx1">
                    <a:lumMod val="85000"/>
                    <a:lumOff val="15000"/>
                  </a:schemeClr>
                </a:solidFill>
                <a:latin typeface="Arial Rounded MT Bold" panose="020F0704030504030204" pitchFamily="34" charset="0"/>
              </a:rPr>
              <a:t>tráfico</a:t>
            </a:r>
            <a:r>
              <a:rPr lang="en-US" sz="3600" dirty="0">
                <a:solidFill>
                  <a:schemeClr val="tx1">
                    <a:lumMod val="85000"/>
                    <a:lumOff val="15000"/>
                  </a:schemeClr>
                </a:solidFill>
                <a:latin typeface="Arial Rounded MT Bold" panose="020F0704030504030204" pitchFamily="34" charset="0"/>
              </a:rPr>
              <a:t>, </a:t>
            </a:r>
            <a:r>
              <a:rPr lang="en-US" sz="3600" dirty="0" err="1">
                <a:solidFill>
                  <a:schemeClr val="tx1">
                    <a:lumMod val="85000"/>
                    <a:lumOff val="15000"/>
                  </a:schemeClr>
                </a:solidFill>
                <a:latin typeface="Arial Rounded MT Bold" panose="020F0704030504030204" pitchFamily="34" charset="0"/>
              </a:rPr>
              <a:t>llegada</a:t>
            </a:r>
            <a:r>
              <a:rPr lang="en-US" sz="3600" dirty="0">
                <a:solidFill>
                  <a:schemeClr val="tx1">
                    <a:lumMod val="85000"/>
                    <a:lumOff val="15000"/>
                  </a:schemeClr>
                </a:solidFill>
                <a:latin typeface="Arial Rounded MT Bold" panose="020F0704030504030204" pitchFamily="34" charset="0"/>
              </a:rPr>
              <a:t> y </a:t>
            </a:r>
            <a:r>
              <a:rPr lang="en-US" sz="3600" dirty="0" err="1">
                <a:solidFill>
                  <a:schemeClr val="tx1">
                    <a:lumMod val="85000"/>
                    <a:lumOff val="15000"/>
                  </a:schemeClr>
                </a:solidFill>
                <a:latin typeface="Arial Rounded MT Bold" panose="020F0704030504030204" pitchFamily="34" charset="0"/>
              </a:rPr>
              <a:t>salida</a:t>
            </a:r>
            <a:endParaRPr lang="en-US" sz="3600" dirty="0"/>
          </a:p>
        </p:txBody>
      </p:sp>
      <p:sp>
        <p:nvSpPr>
          <p:cNvPr id="12" name="Rectangle 4">
            <a:extLst>
              <a:ext uri="{FF2B5EF4-FFF2-40B4-BE49-F238E27FC236}">
                <a16:creationId xmlns:a16="http://schemas.microsoft.com/office/drawing/2014/main" id="{2562CB05-B3DB-4860-ACC4-990A0D7AC1FC}"/>
              </a:ext>
            </a:extLst>
          </p:cNvPr>
          <p:cNvSpPr>
            <a:spLocks noChangeArrowheads="1"/>
          </p:cNvSpPr>
          <p:nvPr/>
        </p:nvSpPr>
        <p:spPr bwMode="auto">
          <a:xfrm>
            <a:off x="534898" y="1804705"/>
            <a:ext cx="10620463"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defTabSz="914400">
              <a:buFont typeface="Wingdings" panose="05000000000000000000" pitchFamily="2" charset="2"/>
              <a:buChar char="ü"/>
            </a:pPr>
            <a:r>
              <a:rPr kumimoji="0" lang="en-US" altLang="en-US" sz="1400" b="0" i="0" u="none" strike="noStrike" cap="none" normalizeH="0" baseline="0" dirty="0">
                <a:ln>
                  <a:noFill/>
                </a:ln>
                <a:solidFill>
                  <a:schemeClr val="accent2">
                    <a:lumMod val="75000"/>
                  </a:schemeClr>
                </a:solidFill>
                <a:effectLst/>
                <a:latin typeface="Arial Rounded MT Bold" panose="020F0704030504030204" pitchFamily="34" charset="0"/>
                <a:ea typeface="MS Mincho" panose="02020609040205080304" pitchFamily="49" charset="-128"/>
                <a:cs typeface="Times New Roman" panose="02020603050405020304" pitchFamily="18" charset="0"/>
              </a:rPr>
              <a:t>Bathrooms will be limited to three individuals at a time.  Students will scan a QR code before leaving for the restroom or sign the restroom log.  Students are to sanitize hands before and after using the log or upon returning to the classroom.  Teachers will have sanitizer available by the restroom log. </a:t>
            </a:r>
            <a:r>
              <a:rPr lang="es-ES" altLang="en-US" sz="1400" dirty="0">
                <a:solidFill>
                  <a:schemeClr val="tx1">
                    <a:lumMod val="75000"/>
                    <a:lumOff val="25000"/>
                  </a:schemeClr>
                </a:solidFill>
                <a:latin typeface="Arial Rounded MT Bold" panose="020F0704030504030204" pitchFamily="34" charset="0"/>
                <a:ea typeface="MS Mincho" panose="02020609040205080304" pitchFamily="49" charset="-128"/>
                <a:cs typeface="Times New Roman" panose="02020603050405020304" pitchFamily="18" charset="0"/>
              </a:rPr>
              <a:t>Los baños estarán limitados a tres personas a la vez. Los estudiantes escanearán un código QR antes de ir al baño o firmarán el registro del baño. Los estudiantes deben desinfectar las manos antes y después de usar el registro o al regresar al salón de clases. Los maestros tendrán desinfectante disponible junto al registro de baños.</a:t>
            </a:r>
          </a:p>
          <a:p>
            <a:pPr lvl="0" defTabSz="914400"/>
            <a:endParaRPr kumimoji="0" lang="en-US" altLang="en-US" sz="800" b="0" i="0" u="none" strike="noStrike" cap="none" normalizeH="0" baseline="0" dirty="0">
              <a:ln>
                <a:noFill/>
              </a:ln>
              <a:solidFill>
                <a:schemeClr val="tx1">
                  <a:lumMod val="75000"/>
                  <a:lumOff val="25000"/>
                </a:schemeClr>
              </a:solidFill>
              <a:effectLst/>
              <a:latin typeface="Arial Rounded MT Bold" panose="020F0704030504030204" pitchFamily="34" charset="0"/>
              <a:ea typeface="MS Mincho" panose="02020609040205080304" pitchFamily="49"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400" b="0" i="0" u="none" strike="noStrike" cap="none" normalizeH="0" baseline="0" dirty="0">
                <a:ln>
                  <a:noFill/>
                </a:ln>
                <a:solidFill>
                  <a:schemeClr val="accent2">
                    <a:lumMod val="75000"/>
                  </a:schemeClr>
                </a:solidFill>
                <a:effectLst/>
                <a:latin typeface="Arial Rounded MT Bold" panose="020F0704030504030204" pitchFamily="34" charset="0"/>
                <a:ea typeface="MS Mincho" panose="02020609040205080304" pitchFamily="49" charset="-128"/>
                <a:cs typeface="Times New Roman" panose="02020603050405020304" pitchFamily="18" charset="0"/>
              </a:rPr>
              <a:t>Teachers and support staff will assist in enforcing social distancing during passing periods.</a:t>
            </a:r>
          </a:p>
          <a:p>
            <a:pPr lvl="0" defTabSz="914400"/>
            <a:r>
              <a:rPr lang="en-US" altLang="en-US" sz="1400" dirty="0">
                <a:solidFill>
                  <a:schemeClr val="tx1">
                    <a:lumMod val="75000"/>
                    <a:lumOff val="25000"/>
                  </a:schemeClr>
                </a:solidFill>
                <a:latin typeface="Arial Rounded MT Bold" panose="020F0704030504030204" pitchFamily="34" charset="0"/>
                <a:ea typeface="MS Mincho" panose="02020609040205080304" pitchFamily="49" charset="-128"/>
                <a:cs typeface="Times New Roman" panose="02020603050405020304" pitchFamily="18" charset="0"/>
              </a:rPr>
              <a:t>       </a:t>
            </a:r>
            <a:r>
              <a:rPr lang="es-ES" altLang="en-US" sz="1400" dirty="0">
                <a:solidFill>
                  <a:schemeClr val="tx1">
                    <a:lumMod val="75000"/>
                    <a:lumOff val="25000"/>
                  </a:schemeClr>
                </a:solidFill>
                <a:latin typeface="Arial Rounded MT Bold" panose="020F0704030504030204" pitchFamily="34" charset="0"/>
                <a:ea typeface="MS Mincho" panose="02020609040205080304" pitchFamily="49" charset="-128"/>
                <a:cs typeface="Times New Roman" panose="02020603050405020304" pitchFamily="18" charset="0"/>
              </a:rPr>
              <a:t>Los maestros y el personal de apoyo ayudarán a reforzar el distanciamiento social durante los períodos de    </a:t>
            </a:r>
          </a:p>
          <a:p>
            <a:pPr lvl="0" defTabSz="914400"/>
            <a:r>
              <a:rPr lang="es-ES" altLang="en-US" sz="1400" dirty="0">
                <a:solidFill>
                  <a:schemeClr val="tx1">
                    <a:lumMod val="75000"/>
                    <a:lumOff val="25000"/>
                  </a:schemeClr>
                </a:solidFill>
                <a:latin typeface="Arial Rounded MT Bold" panose="020F0704030504030204" pitchFamily="34" charset="0"/>
                <a:ea typeface="MS Mincho" panose="02020609040205080304" pitchFamily="49" charset="-128"/>
                <a:cs typeface="Times New Roman" panose="02020603050405020304" pitchFamily="18" charset="0"/>
              </a:rPr>
              <a:t>       transición.</a:t>
            </a:r>
          </a:p>
          <a:p>
            <a:pPr lvl="0" defTabSz="914400"/>
            <a:endParaRPr kumimoji="0" lang="en-US" altLang="en-US" sz="800" b="0" i="0" u="none" strike="noStrike" cap="none" normalizeH="0" baseline="0" dirty="0">
              <a:ln>
                <a:noFill/>
              </a:ln>
              <a:solidFill>
                <a:schemeClr val="tx1">
                  <a:lumMod val="75000"/>
                  <a:lumOff val="25000"/>
                </a:schemeClr>
              </a:solidFill>
              <a:effectLst/>
              <a:latin typeface="Arial Rounded MT Bold" panose="020F0704030504030204" pitchFamily="34" charset="0"/>
              <a:ea typeface="MS Mincho" panose="02020609040205080304" pitchFamily="49" charset="-128"/>
              <a:cs typeface="Times New Roman" panose="02020603050405020304" pitchFamily="18" charset="0"/>
            </a:endParaRPr>
          </a:p>
          <a:p>
            <a:pPr marL="285750" lvl="0" indent="-285750" defTabSz="914400">
              <a:buFont typeface="Wingdings" panose="05000000000000000000" pitchFamily="2" charset="2"/>
              <a:buChar char="ü"/>
            </a:pPr>
            <a:r>
              <a:rPr kumimoji="0" lang="en-US" altLang="en-US" sz="1400" b="0" i="0" u="none" strike="noStrike" cap="none" normalizeH="0" baseline="0" dirty="0">
                <a:ln>
                  <a:noFill/>
                </a:ln>
                <a:solidFill>
                  <a:schemeClr val="accent2">
                    <a:lumMod val="75000"/>
                  </a:schemeClr>
                </a:solidFill>
                <a:effectLst/>
                <a:latin typeface="Arial Rounded MT Bold" panose="020F0704030504030204" pitchFamily="34" charset="0"/>
                <a:ea typeface="MS Mincho" panose="02020609040205080304" pitchFamily="49" charset="-128"/>
                <a:cs typeface="Times New Roman" panose="02020603050405020304" pitchFamily="18" charset="0"/>
              </a:rPr>
              <a:t>Support staff will also assist as noted on the map with the symbol         </a:t>
            </a:r>
            <a:r>
              <a:rPr lang="es-ES" altLang="en-US" sz="1400" dirty="0">
                <a:solidFill>
                  <a:schemeClr val="tx1">
                    <a:lumMod val="75000"/>
                    <a:lumOff val="25000"/>
                  </a:schemeClr>
                </a:solidFill>
                <a:latin typeface="Arial Rounded MT Bold" panose="020F0704030504030204" pitchFamily="34" charset="0"/>
                <a:ea typeface="MS Mincho" panose="02020609040205080304" pitchFamily="49" charset="-128"/>
                <a:cs typeface="Times New Roman" panose="02020603050405020304" pitchFamily="18" charset="0"/>
              </a:rPr>
              <a:t>El personal de apoyo también ayudará como se indica en el mapa con el símbolo</a:t>
            </a:r>
            <a:r>
              <a:rPr kumimoji="0" lang="en-US" altLang="en-US" sz="1400" b="0" i="0" u="none" strike="noStrike" cap="none" normalizeH="0" baseline="0" dirty="0">
                <a:ln>
                  <a:noFill/>
                </a:ln>
                <a:solidFill>
                  <a:schemeClr val="tx1">
                    <a:lumMod val="75000"/>
                    <a:lumOff val="25000"/>
                  </a:schemeClr>
                </a:solidFill>
                <a:effectLst/>
                <a:latin typeface="Arial Rounded MT Bold" panose="020F0704030504030204" pitchFamily="34" charset="0"/>
                <a:ea typeface="MS Mincho" panose="02020609040205080304" pitchFamily="49" charset="-128"/>
                <a:cs typeface="Times New Roman" panose="02020603050405020304" pitchFamily="18" charset="0"/>
              </a:rPr>
              <a:t>      </a:t>
            </a:r>
          </a:p>
          <a:p>
            <a:pPr marL="285750" lvl="0" indent="-285750" defTabSz="914400">
              <a:buFont typeface="Wingdings" panose="05000000000000000000" pitchFamily="2" charset="2"/>
              <a:buChar char="ü"/>
            </a:pPr>
            <a:endParaRPr kumimoji="0" lang="en-US" altLang="en-US" sz="800" b="0" i="0" u="none" strike="noStrike" cap="none" normalizeH="0" baseline="0" dirty="0">
              <a:ln>
                <a:noFill/>
              </a:ln>
              <a:solidFill>
                <a:schemeClr val="tx1">
                  <a:lumMod val="75000"/>
                  <a:lumOff val="25000"/>
                </a:schemeClr>
              </a:solidFill>
              <a:effectLst/>
              <a:latin typeface="Arial Rounded MT Bold" panose="020F0704030504030204" pitchFamily="34" charset="0"/>
              <a:ea typeface="MS Mincho" panose="02020609040205080304" pitchFamily="49" charset="-128"/>
              <a:cs typeface="Times New Roman" panose="02020603050405020304" pitchFamily="18" charset="0"/>
            </a:endParaRPr>
          </a:p>
          <a:p>
            <a:pPr marL="285750" lvl="0" indent="-285750" defTabSz="914400">
              <a:buFont typeface="Wingdings" panose="05000000000000000000" pitchFamily="2" charset="2"/>
              <a:buChar char="ü"/>
            </a:pPr>
            <a:r>
              <a:rPr lang="en-US" altLang="en-US" sz="1400" dirty="0">
                <a:solidFill>
                  <a:schemeClr val="accent2">
                    <a:lumMod val="75000"/>
                  </a:schemeClr>
                </a:solidFill>
                <a:latin typeface="Arial Rounded MT Bold" panose="020F0704030504030204" pitchFamily="34" charset="0"/>
              </a:rPr>
              <a:t>Sanitation station have been placed across the building and are noted with this symbol </a:t>
            </a:r>
          </a:p>
          <a:p>
            <a:pPr lvl="0" defTabSz="914400"/>
            <a:r>
              <a:rPr lang="en-US" altLang="en-US" sz="1400" dirty="0">
                <a:solidFill>
                  <a:schemeClr val="accent2">
                    <a:lumMod val="75000"/>
                  </a:schemeClr>
                </a:solidFill>
                <a:latin typeface="Arial Rounded MT Bold" panose="020F0704030504030204" pitchFamily="34" charset="0"/>
              </a:rPr>
              <a:t>      </a:t>
            </a:r>
            <a:r>
              <a:rPr lang="es-ES" altLang="en-US" sz="1400" dirty="0">
                <a:solidFill>
                  <a:schemeClr val="tx1">
                    <a:lumMod val="75000"/>
                    <a:lumOff val="25000"/>
                  </a:schemeClr>
                </a:solidFill>
                <a:latin typeface="Arial Rounded MT Bold" panose="020F0704030504030204" pitchFamily="34" charset="0"/>
              </a:rPr>
              <a:t>Se han colocado estaciones de saneamiento en todo el edificio y se indican con este símbolo    </a:t>
            </a:r>
            <a:r>
              <a:rPr lang="es-ES" altLang="en-US" sz="1400" dirty="0">
                <a:solidFill>
                  <a:schemeClr val="accent2">
                    <a:lumMod val="75000"/>
                  </a:schemeClr>
                </a:solidFill>
                <a:latin typeface="Arial Rounded MT Bold" panose="020F0704030504030204" pitchFamily="34" charset="0"/>
              </a:rPr>
              <a:t>.</a:t>
            </a:r>
            <a:endParaRPr lang="en-US" altLang="en-US" sz="1400" dirty="0">
              <a:solidFill>
                <a:schemeClr val="accent2">
                  <a:lumMod val="75000"/>
                </a:schemeClr>
              </a:solidFill>
              <a:latin typeface="Arial Rounded MT Bold" panose="020F0704030504030204" pitchFamily="34" charset="0"/>
            </a:endParaRPr>
          </a:p>
          <a:p>
            <a:pPr marL="285750" indent="-285750" defTabSz="914400">
              <a:buFont typeface="Wingdings" panose="05000000000000000000" pitchFamily="2" charset="2"/>
              <a:buChar char="ü"/>
            </a:pPr>
            <a:endParaRPr lang="en-US" altLang="en-US" sz="800" dirty="0">
              <a:solidFill>
                <a:schemeClr val="accent2">
                  <a:lumMod val="75000"/>
                </a:schemeClr>
              </a:solidFill>
              <a:latin typeface="Arial Rounded MT Bold" panose="020F0704030504030204" pitchFamily="34" charset="0"/>
            </a:endParaRPr>
          </a:p>
          <a:p>
            <a:pPr marL="285750" indent="-285750" defTabSz="914400">
              <a:buFont typeface="Wingdings" panose="05000000000000000000" pitchFamily="2" charset="2"/>
              <a:buChar char="ü"/>
            </a:pPr>
            <a:r>
              <a:rPr lang="en-US" altLang="en-US" sz="1400" dirty="0">
                <a:solidFill>
                  <a:schemeClr val="accent2">
                    <a:lumMod val="75000"/>
                  </a:schemeClr>
                </a:solidFill>
                <a:latin typeface="Arial Rounded MT Bold" panose="020F0704030504030204" pitchFamily="34" charset="0"/>
              </a:rPr>
              <a:t>Dismissal will be staggered.  Students riding the bus will be dismissed first at 3:40 pm.  Students riding the bus in the afternoon will have a bright green sticker placed on their student ID.  The rest of the students will be released at 3:45 pm. </a:t>
            </a:r>
            <a:r>
              <a:rPr lang="es-AR" sz="1400" dirty="0">
                <a:solidFill>
                  <a:schemeClr val="tx1">
                    <a:lumMod val="75000"/>
                    <a:lumOff val="25000"/>
                  </a:schemeClr>
                </a:solidFill>
                <a:latin typeface="Arial Rounded MT Bold" panose="020F0704030504030204" pitchFamily="34" charset="0"/>
              </a:rPr>
              <a:t>La salida se hará en dos fases. Los estudiantes que viajen en el autobús saldrán primero a las 3:40 pm. Los estudiantes que viajen en autobús por la tarde tendrán una etiqueta verde brillante colocada en su identificación de estudiante. El resto de los estudiantes saldrá a las 3:45 pm.</a:t>
            </a:r>
            <a:endParaRPr lang="en-US" sz="1400" dirty="0">
              <a:solidFill>
                <a:schemeClr val="tx1">
                  <a:lumMod val="75000"/>
                  <a:lumOff val="25000"/>
                </a:schemeClr>
              </a:solidFill>
              <a:latin typeface="Arial Rounded MT Bold" panose="020F0704030504030204" pitchFamily="34" charset="0"/>
            </a:endParaRPr>
          </a:p>
          <a:p>
            <a:pPr marL="285750" lvl="0" indent="-285750" defTabSz="914400">
              <a:buFont typeface="Wingdings" panose="05000000000000000000" pitchFamily="2" charset="2"/>
              <a:buChar char="ü"/>
            </a:pPr>
            <a:endParaRPr lang="en-US" altLang="en-US" dirty="0">
              <a:solidFill>
                <a:schemeClr val="accent2">
                  <a:lumMod val="75000"/>
                </a:schemeClr>
              </a:solidFill>
              <a:latin typeface="Arial Rounded MT Bold" panose="020F0704030504030204" pitchFamily="34" charset="0"/>
            </a:endParaRPr>
          </a:p>
          <a:p>
            <a:pPr marL="285750" lvl="0" indent="-285750" defTabSz="914400">
              <a:buFont typeface="Wingdings" panose="05000000000000000000" pitchFamily="2" charset="2"/>
              <a:buChar char="ü"/>
            </a:pPr>
            <a:endParaRPr kumimoji="0" lang="en-US" altLang="en-US" sz="1800" b="0" i="0" u="none" strike="noStrike" cap="none" normalizeH="0" baseline="0" dirty="0">
              <a:ln>
                <a:noFill/>
              </a:ln>
              <a:solidFill>
                <a:schemeClr val="tx1">
                  <a:lumMod val="75000"/>
                  <a:lumOff val="25000"/>
                </a:schemeClr>
              </a:solidFill>
              <a:effectLst/>
              <a:latin typeface="Arial Rounded MT Bold" panose="020F0704030504030204" pitchFamily="34" charset="0"/>
            </a:endParaRPr>
          </a:p>
        </p:txBody>
      </p:sp>
      <p:pic>
        <p:nvPicPr>
          <p:cNvPr id="6147" name="Picture 3">
            <a:extLst>
              <a:ext uri="{FF2B5EF4-FFF2-40B4-BE49-F238E27FC236}">
                <a16:creationId xmlns:a16="http://schemas.microsoft.com/office/drawing/2014/main" id="{AB3639C1-87DB-4954-8362-A3904BAC7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154" y="2663504"/>
            <a:ext cx="201900" cy="20161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a:extLst>
              <a:ext uri="{FF2B5EF4-FFF2-40B4-BE49-F238E27FC236}">
                <a16:creationId xmlns:a16="http://schemas.microsoft.com/office/drawing/2014/main" id="{3F6A8136-A5E9-4D58-8BE1-53BFFBA9422E}"/>
              </a:ext>
            </a:extLst>
          </p:cNvPr>
          <p:cNvSpPr>
            <a:spLocks noChangeArrowheads="1"/>
          </p:cNvSpPr>
          <p:nvPr/>
        </p:nvSpPr>
        <p:spPr bwMode="auto">
          <a:xfrm>
            <a:off x="1203819" y="2711229"/>
            <a:ext cx="1062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Smiley Face 15">
            <a:extLst>
              <a:ext uri="{FF2B5EF4-FFF2-40B4-BE49-F238E27FC236}">
                <a16:creationId xmlns:a16="http://schemas.microsoft.com/office/drawing/2014/main" id="{96440C69-0026-4654-BC58-5D8490B5C4A0}"/>
              </a:ext>
            </a:extLst>
          </p:cNvPr>
          <p:cNvSpPr/>
          <p:nvPr/>
        </p:nvSpPr>
        <p:spPr>
          <a:xfrm>
            <a:off x="6644479" y="4061955"/>
            <a:ext cx="226502" cy="22645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3A0A49D7-2378-4586-897E-A422DD9BD044}"/>
              </a:ext>
            </a:extLst>
          </p:cNvPr>
          <p:cNvSpPr/>
          <p:nvPr/>
        </p:nvSpPr>
        <p:spPr>
          <a:xfrm>
            <a:off x="3795598" y="4345066"/>
            <a:ext cx="226502" cy="21484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n 21">
            <a:extLst>
              <a:ext uri="{FF2B5EF4-FFF2-40B4-BE49-F238E27FC236}">
                <a16:creationId xmlns:a16="http://schemas.microsoft.com/office/drawing/2014/main" id="{09B4B953-3664-472E-A17A-8FF234B96A50}"/>
              </a:ext>
            </a:extLst>
          </p:cNvPr>
          <p:cNvSpPr/>
          <p:nvPr/>
        </p:nvSpPr>
        <p:spPr>
          <a:xfrm>
            <a:off x="8405769" y="4644409"/>
            <a:ext cx="226502" cy="214847"/>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n 25">
            <a:extLst>
              <a:ext uri="{FF2B5EF4-FFF2-40B4-BE49-F238E27FC236}">
                <a16:creationId xmlns:a16="http://schemas.microsoft.com/office/drawing/2014/main" id="{9575ED4E-9DD4-482F-B3B0-2C5FDEDE395B}"/>
              </a:ext>
            </a:extLst>
          </p:cNvPr>
          <p:cNvSpPr/>
          <p:nvPr/>
        </p:nvSpPr>
        <p:spPr>
          <a:xfrm>
            <a:off x="8929382" y="4858229"/>
            <a:ext cx="226502" cy="214847"/>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A45B6683-EE5A-4F0D-809B-ACF3A3709727}"/>
              </a:ext>
            </a:extLst>
          </p:cNvPr>
          <p:cNvPicPr>
            <a:picLocks noChangeAspect="1"/>
          </p:cNvPicPr>
          <p:nvPr/>
        </p:nvPicPr>
        <p:blipFill>
          <a:blip r:embed="rId3"/>
          <a:stretch>
            <a:fillRect/>
          </a:stretch>
        </p:blipFill>
        <p:spPr>
          <a:xfrm>
            <a:off x="271350" y="320409"/>
            <a:ext cx="1864938" cy="882693"/>
          </a:xfrm>
          <a:prstGeom prst="rect">
            <a:avLst/>
          </a:prstGeom>
        </p:spPr>
      </p:pic>
    </p:spTree>
    <p:extLst>
      <p:ext uri="{BB962C8B-B14F-4D97-AF65-F5344CB8AC3E}">
        <p14:creationId xmlns:p14="http://schemas.microsoft.com/office/powerpoint/2010/main" val="99245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888E-6270-48C5-A07D-F1475A2070D4}"/>
              </a:ext>
            </a:extLst>
          </p:cNvPr>
          <p:cNvSpPr>
            <a:spLocks noGrp="1"/>
          </p:cNvSpPr>
          <p:nvPr>
            <p:ph type="title"/>
          </p:nvPr>
        </p:nvSpPr>
        <p:spPr>
          <a:xfrm>
            <a:off x="2075778" y="659365"/>
            <a:ext cx="9568141" cy="1064025"/>
          </a:xfrm>
        </p:spPr>
        <p:txBody>
          <a:bodyPr>
            <a:noAutofit/>
          </a:bodyPr>
          <a:lstStyle/>
          <a:p>
            <a:r>
              <a:rPr lang="en-US" sz="2800" dirty="0">
                <a:solidFill>
                  <a:srgbClr val="FF0000"/>
                </a:solidFill>
                <a:latin typeface="Arial Rounded MT Bold" panose="020F0704030504030204" pitchFamily="34" charset="0"/>
              </a:rPr>
              <a:t>Additional information from the FWISD Transportation Department:</a:t>
            </a:r>
            <a:br>
              <a:rPr lang="en-US" sz="2800" dirty="0">
                <a:solidFill>
                  <a:srgbClr val="FF0000"/>
                </a:solidFill>
                <a:latin typeface="Arial Rounded MT Bold" panose="020F0704030504030204" pitchFamily="34" charset="0"/>
              </a:rPr>
            </a:br>
            <a:r>
              <a:rPr lang="es-ES" sz="2800" dirty="0">
                <a:solidFill>
                  <a:schemeClr val="bg2">
                    <a:lumMod val="25000"/>
                  </a:schemeClr>
                </a:solidFill>
                <a:latin typeface="Arial Rounded MT Bold" panose="020F0704030504030204" pitchFamily="34" charset="0"/>
              </a:rPr>
              <a:t>Información adicional del Departamento de Transporte de FWISD</a:t>
            </a:r>
            <a:endParaRPr lang="en-US" sz="2800" dirty="0">
              <a:solidFill>
                <a:schemeClr val="bg2">
                  <a:lumMod val="25000"/>
                </a:schemeClr>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298C4036-9C84-4C32-AFE9-C45C01AA2DE7}"/>
              </a:ext>
            </a:extLst>
          </p:cNvPr>
          <p:cNvSpPr>
            <a:spLocks noGrp="1"/>
          </p:cNvSpPr>
          <p:nvPr>
            <p:ph sz="quarter" idx="13"/>
          </p:nvPr>
        </p:nvSpPr>
        <p:spPr>
          <a:xfrm>
            <a:off x="685800" y="2063396"/>
            <a:ext cx="10622902" cy="4374726"/>
          </a:xfrm>
        </p:spPr>
        <p:txBody>
          <a:bodyPr>
            <a:normAutofit lnSpcReduction="10000"/>
          </a:bodyPr>
          <a:lstStyle/>
          <a:p>
            <a:pPr>
              <a:buFont typeface="Wingdings" panose="05000000000000000000" pitchFamily="2" charset="2"/>
              <a:buChar char="ü"/>
            </a:pPr>
            <a:r>
              <a:rPr lang="en-US" dirty="0">
                <a:solidFill>
                  <a:schemeClr val="accent2">
                    <a:lumMod val="75000"/>
                  </a:schemeClr>
                </a:solidFill>
                <a:latin typeface="Arial Rounded MT Bold" panose="020F0704030504030204" pitchFamily="34" charset="0"/>
              </a:rPr>
              <a:t> Students will be seated two per seat on school buses. Social distancing may not be feasible due to transportation schedules. </a:t>
            </a:r>
            <a:r>
              <a:rPr lang="es-ES" dirty="0">
                <a:solidFill>
                  <a:schemeClr val="bg2">
                    <a:lumMod val="25000"/>
                  </a:schemeClr>
                </a:solidFill>
                <a:latin typeface="Arial Rounded MT Bold" panose="020F0704030504030204" pitchFamily="34" charset="0"/>
              </a:rPr>
              <a:t>Los estudiantes se sentarán dos por asiento en los autobuses escolares. El distanciamiento social a veces no se garantizará debido a los horarios de transporte.</a:t>
            </a:r>
          </a:p>
          <a:p>
            <a:pPr>
              <a:buFont typeface="Wingdings" panose="05000000000000000000" pitchFamily="2" charset="2"/>
              <a:buChar char="ü"/>
            </a:pPr>
            <a:r>
              <a:rPr lang="en-US" dirty="0">
                <a:solidFill>
                  <a:schemeClr val="accent2">
                    <a:lumMod val="75000"/>
                  </a:schemeClr>
                </a:solidFill>
                <a:latin typeface="Arial Rounded MT Bold" panose="020F0704030504030204" pitchFamily="34" charset="0"/>
              </a:rPr>
              <a:t> Home Wellness Checks are required before boarding the bus. </a:t>
            </a:r>
            <a:r>
              <a:rPr lang="es-ES" dirty="0">
                <a:solidFill>
                  <a:schemeClr val="bg2">
                    <a:lumMod val="25000"/>
                  </a:schemeClr>
                </a:solidFill>
                <a:latin typeface="Arial Rounded MT Bold" panose="020F0704030504030204" pitchFamily="34" charset="0"/>
              </a:rPr>
              <a:t>Se requieren que los padres comprueben que sus hijos están bien antes de subirse al autobús. </a:t>
            </a:r>
          </a:p>
          <a:p>
            <a:pPr>
              <a:buFont typeface="Wingdings" panose="05000000000000000000" pitchFamily="2" charset="2"/>
              <a:buChar char="ü"/>
            </a:pPr>
            <a:r>
              <a:rPr lang="en-US" dirty="0">
                <a:solidFill>
                  <a:schemeClr val="accent2">
                    <a:lumMod val="75000"/>
                  </a:schemeClr>
                </a:solidFill>
                <a:latin typeface="Arial Rounded MT Bold" panose="020F0704030504030204" pitchFamily="34" charset="0"/>
              </a:rPr>
              <a:t> Students are required to wear appropriate mask or medically approved face shields on    the bus (a student must have medical documentation for a face shield).</a:t>
            </a:r>
            <a:r>
              <a:rPr lang="es-ES" dirty="0">
                <a:latin typeface="Arial Rounded MT Bold" panose="020F0704030504030204" pitchFamily="34" charset="0"/>
              </a:rPr>
              <a:t> Se requiere que los estudiantes usen mascarillas apropiadas o protectores faciales aprobados médicamente mientras en el autobús.  Un estudiante debe tener documentación </a:t>
            </a:r>
            <a:r>
              <a:rPr lang="es-ES" dirty="0" err="1">
                <a:latin typeface="Arial Rounded MT Bold" panose="020F0704030504030204" pitchFamily="34" charset="0"/>
              </a:rPr>
              <a:t>médical</a:t>
            </a:r>
            <a:r>
              <a:rPr lang="es-ES" dirty="0">
                <a:latin typeface="Arial Rounded MT Bold" panose="020F0704030504030204" pitchFamily="34" charset="0"/>
              </a:rPr>
              <a:t> para un protector facial.</a:t>
            </a:r>
          </a:p>
          <a:p>
            <a:pPr>
              <a:buFont typeface="Wingdings" panose="05000000000000000000" pitchFamily="2" charset="2"/>
              <a:buChar char="ü"/>
            </a:pPr>
            <a:r>
              <a:rPr lang="en-US" dirty="0">
                <a:solidFill>
                  <a:schemeClr val="accent2">
                    <a:lumMod val="75000"/>
                  </a:schemeClr>
                </a:solidFill>
                <a:latin typeface="Arial Rounded MT Bold" panose="020F0704030504030204" pitchFamily="34" charset="0"/>
              </a:rPr>
              <a:t>  Buses will be disinfected upon completion of morning and afternoon daily.  </a:t>
            </a:r>
            <a:r>
              <a:rPr lang="es-ES" dirty="0">
                <a:latin typeface="Arial Rounded MT Bold" panose="020F0704030504030204" pitchFamily="34" charset="0"/>
              </a:rPr>
              <a:t>Los autobuses se desinfectarán al completar las rutas de la mañana y la tarde todos los días</a:t>
            </a:r>
            <a:r>
              <a:rPr lang="es-ES" dirty="0"/>
              <a:t>.</a:t>
            </a:r>
          </a:p>
          <a:p>
            <a:endParaRPr lang="en-US" dirty="0"/>
          </a:p>
        </p:txBody>
      </p:sp>
      <p:pic>
        <p:nvPicPr>
          <p:cNvPr id="7" name="Picture 6">
            <a:extLst>
              <a:ext uri="{FF2B5EF4-FFF2-40B4-BE49-F238E27FC236}">
                <a16:creationId xmlns:a16="http://schemas.microsoft.com/office/drawing/2014/main" id="{DF9D3FED-8790-4C1E-9AC6-F6CD4B0E7477}"/>
              </a:ext>
            </a:extLst>
          </p:cNvPr>
          <p:cNvPicPr>
            <a:picLocks noChangeAspect="1"/>
          </p:cNvPicPr>
          <p:nvPr/>
        </p:nvPicPr>
        <p:blipFill>
          <a:blip r:embed="rId2"/>
          <a:stretch>
            <a:fillRect/>
          </a:stretch>
        </p:blipFill>
        <p:spPr>
          <a:xfrm>
            <a:off x="362654" y="253946"/>
            <a:ext cx="1713124" cy="810838"/>
          </a:xfrm>
          <a:prstGeom prst="rect">
            <a:avLst/>
          </a:prstGeom>
        </p:spPr>
      </p:pic>
      <p:pic>
        <p:nvPicPr>
          <p:cNvPr id="5" name="Picture 4">
            <a:extLst>
              <a:ext uri="{FF2B5EF4-FFF2-40B4-BE49-F238E27FC236}">
                <a16:creationId xmlns:a16="http://schemas.microsoft.com/office/drawing/2014/main" id="{8CF475AA-E952-4104-A002-A900AF690456}"/>
              </a:ext>
            </a:extLst>
          </p:cNvPr>
          <p:cNvPicPr>
            <a:picLocks noChangeAspect="1"/>
          </p:cNvPicPr>
          <p:nvPr/>
        </p:nvPicPr>
        <p:blipFill>
          <a:blip r:embed="rId3"/>
          <a:stretch>
            <a:fillRect/>
          </a:stretch>
        </p:blipFill>
        <p:spPr>
          <a:xfrm>
            <a:off x="362654" y="1134500"/>
            <a:ext cx="1631444" cy="588890"/>
          </a:xfrm>
          <a:prstGeom prst="rect">
            <a:avLst/>
          </a:prstGeom>
        </p:spPr>
      </p:pic>
    </p:spTree>
    <p:extLst>
      <p:ext uri="{BB962C8B-B14F-4D97-AF65-F5344CB8AC3E}">
        <p14:creationId xmlns:p14="http://schemas.microsoft.com/office/powerpoint/2010/main" val="3039077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3E502-6270-4DCB-8E8C-A4A8AF2F0E1E}"/>
              </a:ext>
            </a:extLst>
          </p:cNvPr>
          <p:cNvSpPr>
            <a:spLocks noGrp="1"/>
          </p:cNvSpPr>
          <p:nvPr>
            <p:ph sz="quarter" idx="13"/>
          </p:nvPr>
        </p:nvSpPr>
        <p:spPr>
          <a:xfrm>
            <a:off x="261257" y="1932767"/>
            <a:ext cx="11513976" cy="4346735"/>
          </a:xfrm>
        </p:spPr>
        <p:txBody>
          <a:bodyPr>
            <a:normAutofit/>
          </a:bodyPr>
          <a:lstStyle/>
          <a:p>
            <a:endParaRPr lang="en-US" dirty="0">
              <a:solidFill>
                <a:schemeClr val="accent2">
                  <a:lumMod val="75000"/>
                </a:schemeClr>
              </a:solidFill>
              <a:latin typeface="Arial Rounded MT Bold" panose="020F0704030504030204" pitchFamily="34" charset="0"/>
            </a:endParaRPr>
          </a:p>
          <a:p>
            <a:endParaRPr lang="en-US" dirty="0"/>
          </a:p>
        </p:txBody>
      </p:sp>
      <p:sp>
        <p:nvSpPr>
          <p:cNvPr id="4" name="Title 1">
            <a:extLst>
              <a:ext uri="{FF2B5EF4-FFF2-40B4-BE49-F238E27FC236}">
                <a16:creationId xmlns:a16="http://schemas.microsoft.com/office/drawing/2014/main" id="{D740803D-4973-4BB3-9942-CB4A0727852E}"/>
              </a:ext>
            </a:extLst>
          </p:cNvPr>
          <p:cNvSpPr txBox="1">
            <a:spLocks/>
          </p:cNvSpPr>
          <p:nvPr/>
        </p:nvSpPr>
        <p:spPr>
          <a:xfrm>
            <a:off x="3270422" y="678488"/>
            <a:ext cx="8374182" cy="106402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solidFill>
                  <a:srgbClr val="FF0000"/>
                </a:solidFill>
                <a:latin typeface="Arial Rounded MT Bold" panose="020F0704030504030204" pitchFamily="34" charset="0"/>
              </a:rPr>
              <a:t>Cleaning/ </a:t>
            </a:r>
            <a:r>
              <a:rPr lang="en-US" sz="4000" dirty="0" err="1">
                <a:solidFill>
                  <a:schemeClr val="tx1"/>
                </a:solidFill>
                <a:latin typeface="Arial Rounded MT Bold" panose="020F0704030504030204" pitchFamily="34" charset="0"/>
              </a:rPr>
              <a:t>Limpieza</a:t>
            </a:r>
            <a:endParaRPr lang="en-US" sz="4000" dirty="0">
              <a:solidFill>
                <a:schemeClr val="tx1"/>
              </a:solidFill>
              <a:latin typeface="Arial Rounded MT Bold" panose="020F0704030504030204" pitchFamily="34" charset="0"/>
            </a:endParaRPr>
          </a:p>
        </p:txBody>
      </p:sp>
      <p:pic>
        <p:nvPicPr>
          <p:cNvPr id="9" name="Picture 8">
            <a:extLst>
              <a:ext uri="{FF2B5EF4-FFF2-40B4-BE49-F238E27FC236}">
                <a16:creationId xmlns:a16="http://schemas.microsoft.com/office/drawing/2014/main" id="{E4269963-E1B1-4C49-B122-5EEAE4485CBE}"/>
              </a:ext>
            </a:extLst>
          </p:cNvPr>
          <p:cNvPicPr>
            <a:picLocks noChangeAspect="1"/>
          </p:cNvPicPr>
          <p:nvPr/>
        </p:nvPicPr>
        <p:blipFill>
          <a:blip r:embed="rId2"/>
          <a:stretch>
            <a:fillRect/>
          </a:stretch>
        </p:blipFill>
        <p:spPr>
          <a:xfrm>
            <a:off x="199053" y="209938"/>
            <a:ext cx="1713124" cy="810838"/>
          </a:xfrm>
          <a:prstGeom prst="rect">
            <a:avLst/>
          </a:prstGeom>
        </p:spPr>
      </p:pic>
      <p:sp>
        <p:nvSpPr>
          <p:cNvPr id="2" name="Rectangle 1">
            <a:extLst>
              <a:ext uri="{FF2B5EF4-FFF2-40B4-BE49-F238E27FC236}">
                <a16:creationId xmlns:a16="http://schemas.microsoft.com/office/drawing/2014/main" id="{43E3FF15-A23B-4E71-8EFA-8131842077B0}"/>
              </a:ext>
            </a:extLst>
          </p:cNvPr>
          <p:cNvSpPr/>
          <p:nvPr/>
        </p:nvSpPr>
        <p:spPr>
          <a:xfrm>
            <a:off x="799070" y="1831539"/>
            <a:ext cx="10845534" cy="3970318"/>
          </a:xfrm>
          <a:prstGeom prst="rect">
            <a:avLst/>
          </a:prstGeom>
        </p:spPr>
        <p:txBody>
          <a:bodyPr wrap="square">
            <a:spAutoFit/>
          </a:bodyPr>
          <a:lstStyle/>
          <a:p>
            <a:pPr marL="285750" indent="-285750">
              <a:buFont typeface="Wingdings" panose="05000000000000000000" pitchFamily="2" charset="2"/>
              <a:buChar char="ü"/>
            </a:pPr>
            <a:r>
              <a:rPr lang="en-US" dirty="0">
                <a:solidFill>
                  <a:schemeClr val="accent2">
                    <a:lumMod val="75000"/>
                  </a:schemeClr>
                </a:solidFill>
                <a:latin typeface="Arial Rounded MT Bold" panose="020F0704030504030204" pitchFamily="34" charset="0"/>
              </a:rPr>
              <a:t>The custodial staff will be cleaning high contact surfaces throughout the day. </a:t>
            </a:r>
            <a:r>
              <a:rPr lang="es-ES" dirty="0">
                <a:solidFill>
                  <a:schemeClr val="tx1">
                    <a:lumMod val="75000"/>
                    <a:lumOff val="25000"/>
                  </a:schemeClr>
                </a:solidFill>
                <a:latin typeface="Arial Rounded MT Bold" panose="020F0704030504030204" pitchFamily="34" charset="0"/>
              </a:rPr>
              <a:t>El personal de conserjes limpiará las superficies de alto contacto durante todo el día.</a:t>
            </a:r>
            <a:endParaRPr lang="en-US" dirty="0">
              <a:solidFill>
                <a:schemeClr val="tx1">
                  <a:lumMod val="75000"/>
                  <a:lumOff val="25000"/>
                </a:schemeClr>
              </a:solidFill>
              <a:latin typeface="Arial Rounded MT Bold" panose="020F0704030504030204" pitchFamily="34" charset="0"/>
            </a:endParaRPr>
          </a:p>
          <a:p>
            <a:pPr marL="285750" indent="-285750">
              <a:buFont typeface="Wingdings" panose="05000000000000000000" pitchFamily="2" charset="2"/>
              <a:buChar char="ü"/>
            </a:pPr>
            <a:r>
              <a:rPr lang="en-US" dirty="0">
                <a:solidFill>
                  <a:schemeClr val="accent2">
                    <a:lumMod val="75000"/>
                  </a:schemeClr>
                </a:solidFill>
                <a:latin typeface="Arial Rounded MT Bold" panose="020F0704030504030204" pitchFamily="34" charset="0"/>
              </a:rPr>
              <a:t>Common restrooms will be disinfected 4 times per day. </a:t>
            </a:r>
            <a:r>
              <a:rPr lang="es-ES" dirty="0">
                <a:solidFill>
                  <a:schemeClr val="accent2">
                    <a:lumMod val="75000"/>
                  </a:schemeClr>
                </a:solidFill>
                <a:latin typeface="Arial Rounded MT Bold" panose="020F0704030504030204" pitchFamily="34" charset="0"/>
              </a:rPr>
              <a:t>  </a:t>
            </a:r>
            <a:r>
              <a:rPr lang="es-ES" dirty="0">
                <a:solidFill>
                  <a:schemeClr val="tx1">
                    <a:lumMod val="75000"/>
                    <a:lumOff val="25000"/>
                  </a:schemeClr>
                </a:solidFill>
                <a:latin typeface="Arial Rounded MT Bold" panose="020F0704030504030204" pitchFamily="34" charset="0"/>
              </a:rPr>
              <a:t>Los baños comunes se desinfectarán 4 veces al día.</a:t>
            </a:r>
            <a:r>
              <a:rPr lang="en-US" dirty="0">
                <a:solidFill>
                  <a:schemeClr val="tx1">
                    <a:lumMod val="75000"/>
                    <a:lumOff val="25000"/>
                  </a:schemeClr>
                </a:solidFill>
                <a:latin typeface="Arial Rounded MT Bold" panose="020F0704030504030204" pitchFamily="34" charset="0"/>
              </a:rPr>
              <a:t>   </a:t>
            </a:r>
          </a:p>
          <a:p>
            <a:pPr marL="285750" indent="-285750">
              <a:buFont typeface="Wingdings" panose="05000000000000000000" pitchFamily="2" charset="2"/>
              <a:buChar char="ü"/>
            </a:pPr>
            <a:r>
              <a:rPr lang="en-US" dirty="0">
                <a:solidFill>
                  <a:schemeClr val="accent2">
                    <a:lumMod val="75000"/>
                  </a:schemeClr>
                </a:solidFill>
                <a:latin typeface="Arial Rounded MT Bold" panose="020F0704030504030204" pitchFamily="34" charset="0"/>
              </a:rPr>
              <a:t>As described above, the cafeteria will be cleaned between lunches and after breakfast. </a:t>
            </a:r>
            <a:r>
              <a:rPr lang="es-AR" dirty="0">
                <a:solidFill>
                  <a:schemeClr val="tx1">
                    <a:lumMod val="65000"/>
                    <a:lumOff val="35000"/>
                  </a:schemeClr>
                </a:solidFill>
                <a:latin typeface="Arial Rounded MT Bold" panose="020F0704030504030204" pitchFamily="34" charset="0"/>
              </a:rPr>
              <a:t>Como se describió anteriormente, la cafetería se limpiará entre almuerzos y después del desayuno.</a:t>
            </a:r>
            <a:endParaRPr lang="en-US" dirty="0">
              <a:solidFill>
                <a:schemeClr val="tx1">
                  <a:lumMod val="65000"/>
                  <a:lumOff val="35000"/>
                </a:schemeClr>
              </a:solidFill>
              <a:latin typeface="Arial Rounded MT Bold" panose="020F0704030504030204" pitchFamily="34" charset="0"/>
            </a:endParaRPr>
          </a:p>
          <a:p>
            <a:pPr marL="285750" indent="-285750">
              <a:buFont typeface="Wingdings" panose="05000000000000000000" pitchFamily="2" charset="2"/>
              <a:buChar char="ü"/>
            </a:pPr>
            <a:r>
              <a:rPr lang="en-US" dirty="0">
                <a:solidFill>
                  <a:schemeClr val="accent2">
                    <a:lumMod val="75000"/>
                  </a:schemeClr>
                </a:solidFill>
                <a:latin typeface="Arial Rounded MT Bold" panose="020F0704030504030204" pitchFamily="34" charset="0"/>
              </a:rPr>
              <a:t>Common seating areas will be cleaned throughout the day. </a:t>
            </a:r>
            <a:r>
              <a:rPr lang="es-ES" dirty="0">
                <a:solidFill>
                  <a:schemeClr val="tx1">
                    <a:lumMod val="65000"/>
                    <a:lumOff val="35000"/>
                  </a:schemeClr>
                </a:solidFill>
                <a:latin typeface="Arial Rounded MT Bold" panose="020F0704030504030204" pitchFamily="34" charset="0"/>
              </a:rPr>
              <a:t>Las áreas de asientos comunes se limpiarán durante el día.</a:t>
            </a:r>
            <a:endParaRPr lang="en-US" dirty="0">
              <a:solidFill>
                <a:schemeClr val="tx1">
                  <a:lumMod val="65000"/>
                  <a:lumOff val="35000"/>
                </a:schemeClr>
              </a:solidFill>
              <a:latin typeface="Arial Rounded MT Bold" panose="020F0704030504030204" pitchFamily="34" charset="0"/>
            </a:endParaRPr>
          </a:p>
          <a:p>
            <a:pPr marL="285750" indent="-285750">
              <a:buFont typeface="Wingdings" panose="05000000000000000000" pitchFamily="2" charset="2"/>
              <a:buChar char="ü"/>
            </a:pPr>
            <a:r>
              <a:rPr lang="en-US" dirty="0">
                <a:solidFill>
                  <a:schemeClr val="accent2">
                    <a:lumMod val="75000"/>
                  </a:schemeClr>
                </a:solidFill>
                <a:latin typeface="Arial Rounded MT Bold" panose="020F0704030504030204" pitchFamily="34" charset="0"/>
              </a:rPr>
              <a:t>Teachers will have a consistent seating chart for the students reporting in-person. </a:t>
            </a:r>
            <a:r>
              <a:rPr lang="es-AR" dirty="0">
                <a:solidFill>
                  <a:schemeClr val="tx1">
                    <a:lumMod val="65000"/>
                    <a:lumOff val="35000"/>
                  </a:schemeClr>
                </a:solidFill>
                <a:latin typeface="Arial Rounded MT Bold" panose="020F0704030504030204" pitchFamily="34" charset="0"/>
              </a:rPr>
              <a:t>Los maestros asignarán asientos a los estudiantes que se reporten en persona.</a:t>
            </a:r>
          </a:p>
          <a:p>
            <a:pPr marL="285750" indent="-285750">
              <a:buFont typeface="Wingdings" panose="05000000000000000000" pitchFamily="2" charset="2"/>
              <a:buChar char="ü"/>
            </a:pPr>
            <a:r>
              <a:rPr lang="en-US" dirty="0">
                <a:solidFill>
                  <a:schemeClr val="accent2">
                    <a:lumMod val="75000"/>
                  </a:schemeClr>
                </a:solidFill>
                <a:latin typeface="Arial Rounded MT Bold" panose="020F0704030504030204" pitchFamily="34" charset="0"/>
              </a:rPr>
              <a:t>Desks will be spaced out as much as possible to respect 6 feet of social distancing. </a:t>
            </a:r>
            <a:r>
              <a:rPr lang="es-ES" dirty="0">
                <a:solidFill>
                  <a:schemeClr val="tx1">
                    <a:lumMod val="50000"/>
                    <a:lumOff val="50000"/>
                  </a:schemeClr>
                </a:solidFill>
                <a:latin typeface="Arial Rounded MT Bold" panose="020F0704030504030204" pitchFamily="34" charset="0"/>
              </a:rPr>
              <a:t>	</a:t>
            </a:r>
            <a:r>
              <a:rPr lang="es-ES" dirty="0">
                <a:solidFill>
                  <a:schemeClr val="tx1">
                    <a:lumMod val="65000"/>
                    <a:lumOff val="35000"/>
                  </a:schemeClr>
                </a:solidFill>
                <a:latin typeface="Arial Rounded MT Bold" panose="020F0704030504030204" pitchFamily="34" charset="0"/>
              </a:rPr>
              <a:t>Los escritorios estarán lo más espaciados posible para respetar 6 pies de distancia social.</a:t>
            </a:r>
            <a:r>
              <a:rPr lang="en-US" dirty="0">
                <a:solidFill>
                  <a:schemeClr val="tx1">
                    <a:lumMod val="65000"/>
                    <a:lumOff val="35000"/>
                  </a:schemeClr>
                </a:solidFill>
                <a:latin typeface="Arial Rounded MT Bold" panose="020F0704030504030204" pitchFamily="34" charset="0"/>
              </a:rPr>
              <a:t>  </a:t>
            </a:r>
            <a:endParaRPr lang="es-AR" dirty="0">
              <a:solidFill>
                <a:schemeClr val="tx1">
                  <a:lumMod val="65000"/>
                  <a:lumOff val="35000"/>
                </a:schemeClr>
              </a:solidFill>
              <a:latin typeface="Arial Rounded MT Bold" panose="020F0704030504030204" pitchFamily="34" charset="0"/>
            </a:endParaRPr>
          </a:p>
          <a:p>
            <a:pPr marL="285750" indent="-285750">
              <a:buFont typeface="Wingdings" panose="05000000000000000000" pitchFamily="2" charset="2"/>
              <a:buChar char="ü"/>
            </a:pPr>
            <a:endParaRPr lang="en-US" dirty="0">
              <a:solidFill>
                <a:schemeClr val="tx1">
                  <a:lumMod val="65000"/>
                  <a:lumOff val="35000"/>
                </a:schemeClr>
              </a:solidFill>
              <a:latin typeface="Arial Rounded MT Bold" panose="020F0704030504030204" pitchFamily="34" charset="0"/>
            </a:endParaRPr>
          </a:p>
          <a:p>
            <a:pPr marL="285750" indent="-285750">
              <a:buFont typeface="Wingdings" panose="05000000000000000000" pitchFamily="2" charset="2"/>
              <a:buChar char="ü"/>
            </a:pPr>
            <a:endParaRPr lang="en-US" dirty="0">
              <a:solidFill>
                <a:schemeClr val="accent2">
                  <a:lumMod val="75000"/>
                </a:schemeClr>
              </a:solidFill>
              <a:latin typeface="Arial Rounded MT Bold" panose="020F0704030504030204" pitchFamily="34" charset="0"/>
            </a:endParaRPr>
          </a:p>
        </p:txBody>
      </p:sp>
      <p:pic>
        <p:nvPicPr>
          <p:cNvPr id="5" name="Picture 4">
            <a:extLst>
              <a:ext uri="{FF2B5EF4-FFF2-40B4-BE49-F238E27FC236}">
                <a16:creationId xmlns:a16="http://schemas.microsoft.com/office/drawing/2014/main" id="{D5BE52EE-F482-4F66-B0DE-17823D836B49}"/>
              </a:ext>
            </a:extLst>
          </p:cNvPr>
          <p:cNvPicPr>
            <a:picLocks noChangeAspect="1"/>
          </p:cNvPicPr>
          <p:nvPr/>
        </p:nvPicPr>
        <p:blipFill>
          <a:blip r:embed="rId3"/>
          <a:stretch>
            <a:fillRect/>
          </a:stretch>
        </p:blipFill>
        <p:spPr>
          <a:xfrm>
            <a:off x="10426749" y="116614"/>
            <a:ext cx="1217855" cy="1625899"/>
          </a:xfrm>
          <a:prstGeom prst="rect">
            <a:avLst/>
          </a:prstGeom>
        </p:spPr>
      </p:pic>
    </p:spTree>
    <p:extLst>
      <p:ext uri="{BB962C8B-B14F-4D97-AF65-F5344CB8AC3E}">
        <p14:creationId xmlns:p14="http://schemas.microsoft.com/office/powerpoint/2010/main" val="139509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E2DB5A-77CD-42A5-903E-6873E9324BD6}"/>
              </a:ext>
            </a:extLst>
          </p:cNvPr>
          <p:cNvSpPr>
            <a:spLocks noGrp="1"/>
          </p:cNvSpPr>
          <p:nvPr>
            <p:ph sz="quarter" idx="13"/>
          </p:nvPr>
        </p:nvSpPr>
        <p:spPr>
          <a:xfrm>
            <a:off x="756354" y="2138926"/>
            <a:ext cx="10679291" cy="3688534"/>
          </a:xfrm>
        </p:spPr>
        <p:txBody>
          <a:bodyPr>
            <a:normAutofit/>
          </a:bodyPr>
          <a:lstStyle/>
          <a:p>
            <a:pPr>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Doors are to remain open to the extent possible to avoid contact with door knobs or handles.  </a:t>
            </a:r>
            <a:r>
              <a:rPr lang="es-ES" dirty="0">
                <a:solidFill>
                  <a:schemeClr val="tx1">
                    <a:lumMod val="65000"/>
                    <a:lumOff val="35000"/>
                  </a:schemeClr>
                </a:solidFill>
                <a:latin typeface="Arial Rounded MT Bold" panose="020F0704030504030204" pitchFamily="34" charset="0"/>
              </a:rPr>
              <a:t>Las puertas deben permanecer abiertas en la medida posible para evitar el contacto con las perillas o manijas de las puertas.</a:t>
            </a:r>
          </a:p>
          <a:p>
            <a:pPr>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Students will make it part of their routine to leave the space as they found it.  Desks, seats and keyboards need to be wiped.  Teachers are requested to use the last 5 minutes of class to get the task completed.  </a:t>
            </a:r>
            <a:r>
              <a:rPr lang="es-AR" dirty="0">
                <a:latin typeface="Arial Rounded MT Bold" panose="020F0704030504030204" pitchFamily="34" charset="0"/>
              </a:rPr>
              <a:t>Los profesores harán parte de su rutina exigir a los estudiantes que ayuden al profesor a “dejar el espacio como lo encontraron”. Los escritorios, asientos y teclados deben limpiarse. Se solicita a los maestros que utilicen los últimos 5 minutos de clase para completar la tarea. </a:t>
            </a:r>
            <a:endParaRPr lang="en-US" dirty="0">
              <a:latin typeface="Arial Rounded MT Bold" panose="020F0704030504030204" pitchFamily="34" charset="0"/>
            </a:endParaRPr>
          </a:p>
          <a:p>
            <a:pPr>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Wipes and disinfectant products will be provided to the teachers and staff. </a:t>
            </a:r>
            <a:r>
              <a:rPr lang="es-AR" dirty="0">
                <a:latin typeface="Arial Rounded MT Bold" panose="020F0704030504030204" pitchFamily="34" charset="0"/>
              </a:rPr>
              <a:t>Se proporcionarán toallitas y productos desinfectantes a los maestros y al personal. </a:t>
            </a:r>
            <a:endParaRPr lang="en-US" dirty="0">
              <a:latin typeface="Arial Rounded MT Bold" panose="020F0704030504030204" pitchFamily="34" charset="0"/>
            </a:endParaRPr>
          </a:p>
          <a:p>
            <a:pPr>
              <a:buFont typeface="Wingdings" panose="05000000000000000000" pitchFamily="2" charset="2"/>
              <a:buChar char="Ø"/>
            </a:pPr>
            <a:endParaRPr lang="en-US" dirty="0"/>
          </a:p>
        </p:txBody>
      </p:sp>
      <p:pic>
        <p:nvPicPr>
          <p:cNvPr id="10" name="Picture 9">
            <a:extLst>
              <a:ext uri="{FF2B5EF4-FFF2-40B4-BE49-F238E27FC236}">
                <a16:creationId xmlns:a16="http://schemas.microsoft.com/office/drawing/2014/main" id="{0560217D-8E6F-4136-AF9B-E7EC9C77927C}"/>
              </a:ext>
            </a:extLst>
          </p:cNvPr>
          <p:cNvPicPr>
            <a:picLocks noChangeAspect="1"/>
          </p:cNvPicPr>
          <p:nvPr/>
        </p:nvPicPr>
        <p:blipFill>
          <a:blip r:embed="rId2"/>
          <a:stretch>
            <a:fillRect/>
          </a:stretch>
        </p:blipFill>
        <p:spPr>
          <a:xfrm>
            <a:off x="322205" y="172808"/>
            <a:ext cx="1713124" cy="810838"/>
          </a:xfrm>
          <a:prstGeom prst="rect">
            <a:avLst/>
          </a:prstGeom>
        </p:spPr>
      </p:pic>
      <p:sp>
        <p:nvSpPr>
          <p:cNvPr id="11" name="Title 1">
            <a:extLst>
              <a:ext uri="{FF2B5EF4-FFF2-40B4-BE49-F238E27FC236}">
                <a16:creationId xmlns:a16="http://schemas.microsoft.com/office/drawing/2014/main" id="{18C70B42-13AF-409E-9D8D-A6C6F26030E4}"/>
              </a:ext>
            </a:extLst>
          </p:cNvPr>
          <p:cNvSpPr txBox="1">
            <a:spLocks/>
          </p:cNvSpPr>
          <p:nvPr/>
        </p:nvSpPr>
        <p:spPr>
          <a:xfrm>
            <a:off x="3270422" y="678488"/>
            <a:ext cx="8374182" cy="1064025"/>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solidFill>
                  <a:srgbClr val="FF0000"/>
                </a:solidFill>
                <a:latin typeface="Arial Rounded MT Bold" panose="020F0704030504030204" pitchFamily="34" charset="0"/>
              </a:rPr>
              <a:t>Cleaning/ </a:t>
            </a:r>
            <a:r>
              <a:rPr lang="en-US" sz="4000" dirty="0" err="1">
                <a:solidFill>
                  <a:schemeClr val="tx1"/>
                </a:solidFill>
                <a:latin typeface="Arial Rounded MT Bold" panose="020F0704030504030204" pitchFamily="34" charset="0"/>
              </a:rPr>
              <a:t>Limpieza</a:t>
            </a:r>
            <a:endParaRPr lang="en-US" sz="4000" dirty="0">
              <a:solidFill>
                <a:schemeClr val="tx1"/>
              </a:solidFill>
              <a:latin typeface="Arial Rounded MT Bold" panose="020F0704030504030204" pitchFamily="34" charset="0"/>
            </a:endParaRPr>
          </a:p>
        </p:txBody>
      </p:sp>
      <p:pic>
        <p:nvPicPr>
          <p:cNvPr id="12" name="Picture 11">
            <a:extLst>
              <a:ext uri="{FF2B5EF4-FFF2-40B4-BE49-F238E27FC236}">
                <a16:creationId xmlns:a16="http://schemas.microsoft.com/office/drawing/2014/main" id="{FA12C06A-AC89-4394-9A0B-B4F830720A6B}"/>
              </a:ext>
            </a:extLst>
          </p:cNvPr>
          <p:cNvPicPr>
            <a:picLocks noChangeAspect="1"/>
          </p:cNvPicPr>
          <p:nvPr/>
        </p:nvPicPr>
        <p:blipFill>
          <a:blip r:embed="rId3"/>
          <a:stretch>
            <a:fillRect/>
          </a:stretch>
        </p:blipFill>
        <p:spPr>
          <a:xfrm>
            <a:off x="10426749" y="116614"/>
            <a:ext cx="1217855" cy="1625899"/>
          </a:xfrm>
          <a:prstGeom prst="rect">
            <a:avLst/>
          </a:prstGeom>
        </p:spPr>
      </p:pic>
    </p:spTree>
    <p:extLst>
      <p:ext uri="{BB962C8B-B14F-4D97-AF65-F5344CB8AC3E}">
        <p14:creationId xmlns:p14="http://schemas.microsoft.com/office/powerpoint/2010/main" val="138785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2C1B-A5B7-484F-8A65-B5BF0A914F6B}"/>
              </a:ext>
            </a:extLst>
          </p:cNvPr>
          <p:cNvSpPr>
            <a:spLocks noGrp="1"/>
          </p:cNvSpPr>
          <p:nvPr>
            <p:ph type="title"/>
          </p:nvPr>
        </p:nvSpPr>
        <p:spPr>
          <a:xfrm>
            <a:off x="1097280" y="286604"/>
            <a:ext cx="10058400" cy="1196812"/>
          </a:xfrm>
        </p:spPr>
        <p:txBody>
          <a:bodyPr>
            <a:normAutofit fontScale="90000"/>
          </a:bodyPr>
          <a:lstStyle/>
          <a:p>
            <a:pPr algn="ctr"/>
            <a:r>
              <a:rPr lang="en-US" dirty="0">
                <a:solidFill>
                  <a:srgbClr val="FF0000"/>
                </a:solidFill>
                <a:latin typeface="Arial Rounded MT Bold" panose="020F0704030504030204" pitchFamily="34" charset="0"/>
              </a:rPr>
              <a:t>Bus Routes /</a:t>
            </a:r>
            <a:r>
              <a:rPr lang="en-US" dirty="0" err="1">
                <a:latin typeface="Arial Rounded MT Bold" panose="020F0704030504030204" pitchFamily="34" charset="0"/>
              </a:rPr>
              <a:t>Rutas</a:t>
            </a:r>
            <a:r>
              <a:rPr lang="en-US" dirty="0">
                <a:latin typeface="Arial Rounded MT Bold" panose="020F0704030504030204" pitchFamily="34" charset="0"/>
              </a:rPr>
              <a:t> de autobus</a:t>
            </a:r>
            <a:br>
              <a:rPr lang="en-US" dirty="0">
                <a:latin typeface="Arial Rounded MT Bold" panose="020F0704030504030204" pitchFamily="34" charset="0"/>
              </a:rPr>
            </a:br>
            <a:r>
              <a:rPr lang="en-US" dirty="0">
                <a:solidFill>
                  <a:srgbClr val="FF0000"/>
                </a:solidFill>
                <a:latin typeface="Arial Rounded MT Bold" panose="020F0704030504030204" pitchFamily="34" charset="0"/>
              </a:rPr>
              <a:t>Uniforms/ </a:t>
            </a:r>
            <a:r>
              <a:rPr lang="en-US" dirty="0" err="1">
                <a:latin typeface="Arial Rounded MT Bold" panose="020F0704030504030204" pitchFamily="34" charset="0"/>
              </a:rPr>
              <a:t>Uniformes</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D0DE710-B7E7-4D10-86B6-2CC25347EE50}"/>
              </a:ext>
            </a:extLst>
          </p:cNvPr>
          <p:cNvSpPr>
            <a:spLocks noGrp="1"/>
          </p:cNvSpPr>
          <p:nvPr>
            <p:ph sz="quarter" idx="13"/>
          </p:nvPr>
        </p:nvSpPr>
        <p:spPr/>
        <p:txBody>
          <a:bodyPr>
            <a:normAutofit fontScale="92500" lnSpcReduction="10000"/>
          </a:bodyPr>
          <a:lstStyle/>
          <a:p>
            <a:pPr>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Go to </a:t>
            </a:r>
            <a:r>
              <a:rPr lang="en-US" dirty="0">
                <a:latin typeface="Arial Rounded MT Bold" panose="020F0704030504030204" pitchFamily="34" charset="0"/>
                <a:hlinkClick r:id="rId2"/>
              </a:rPr>
              <a:t>https://www.fwisd.org/Domain/159</a:t>
            </a:r>
            <a:r>
              <a:rPr lang="en-US" dirty="0">
                <a:latin typeface="Arial Rounded MT Bold" panose="020F0704030504030204" pitchFamily="34" charset="0"/>
              </a:rPr>
              <a:t> or </a:t>
            </a:r>
            <a:r>
              <a:rPr lang="en-US" dirty="0">
                <a:latin typeface="Arial Rounded MT Bold" panose="020F0704030504030204" pitchFamily="34" charset="0"/>
                <a:hlinkClick r:id="rId3"/>
              </a:rPr>
              <a:t>Www.fwisd.org</a:t>
            </a:r>
            <a:endParaRPr lang="en-US" dirty="0">
              <a:latin typeface="Arial Rounded MT Bold" panose="020F0704030504030204" pitchFamily="34" charset="0"/>
            </a:endParaRPr>
          </a:p>
          <a:p>
            <a:pPr marL="201168" lvl="1" indent="0">
              <a:buNone/>
            </a:pPr>
            <a:r>
              <a:rPr lang="en-US" dirty="0">
                <a:latin typeface="Arial Rounded MT Bold" panose="020F0704030504030204" pitchFamily="34" charset="0"/>
              </a:rPr>
              <a:t>then “Departments”, then “Transportation”.</a:t>
            </a:r>
          </a:p>
          <a:p>
            <a:pPr>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Select “Which school bus do I ride?” /</a:t>
            </a:r>
            <a:r>
              <a:rPr lang="en-US" dirty="0" err="1">
                <a:latin typeface="Arial Rounded MT Bold" panose="020F0704030504030204" pitchFamily="34" charset="0"/>
              </a:rPr>
              <a:t>Elegir</a:t>
            </a:r>
            <a:r>
              <a:rPr lang="en-US" dirty="0">
                <a:latin typeface="Arial Rounded MT Bold" panose="020F0704030504030204" pitchFamily="34" charset="0"/>
              </a:rPr>
              <a:t> “¿</a:t>
            </a:r>
            <a:r>
              <a:rPr lang="en-US" dirty="0" err="1">
                <a:latin typeface="Arial Rounded MT Bold" panose="020F0704030504030204" pitchFamily="34" charset="0"/>
              </a:rPr>
              <a:t>En</a:t>
            </a:r>
            <a:r>
              <a:rPr lang="en-US" dirty="0">
                <a:latin typeface="Arial Rounded MT Bold" panose="020F0704030504030204" pitchFamily="34" charset="0"/>
              </a:rPr>
              <a:t> </a:t>
            </a:r>
            <a:r>
              <a:rPr lang="en-US" dirty="0" err="1">
                <a:latin typeface="Arial Rounded MT Bold" panose="020F0704030504030204" pitchFamily="34" charset="0"/>
              </a:rPr>
              <a:t>qué</a:t>
            </a:r>
            <a:r>
              <a:rPr lang="en-US" dirty="0">
                <a:latin typeface="Arial Rounded MT Bold" panose="020F0704030504030204" pitchFamily="34" charset="0"/>
              </a:rPr>
              <a:t> autobus </a:t>
            </a:r>
          </a:p>
          <a:p>
            <a:pPr marL="0" indent="0">
              <a:buNone/>
            </a:pPr>
            <a:r>
              <a:rPr lang="en-US" dirty="0">
                <a:solidFill>
                  <a:schemeClr val="accent2">
                    <a:lumMod val="75000"/>
                  </a:schemeClr>
                </a:solidFill>
                <a:latin typeface="Arial Rounded MT Bold" panose="020F0704030504030204" pitchFamily="34" charset="0"/>
              </a:rPr>
              <a:t>   </a:t>
            </a:r>
            <a:r>
              <a:rPr lang="en-US" dirty="0">
                <a:latin typeface="Arial Rounded MT Bold" panose="020F0704030504030204" pitchFamily="34" charset="0"/>
              </a:rPr>
              <a:t>escolar me </a:t>
            </a:r>
            <a:r>
              <a:rPr lang="en-US" dirty="0" err="1">
                <a:latin typeface="Arial Rounded MT Bold" panose="020F0704030504030204" pitchFamily="34" charset="0"/>
              </a:rPr>
              <a:t>subo</a:t>
            </a:r>
            <a:r>
              <a:rPr lang="en-US" dirty="0">
                <a:latin typeface="Arial Rounded MT Bold" panose="020F0704030504030204" pitchFamily="34" charset="0"/>
              </a:rPr>
              <a:t>?</a:t>
            </a:r>
          </a:p>
          <a:p>
            <a:pPr>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Input your address and choose our school from the menu.  </a:t>
            </a:r>
          </a:p>
          <a:p>
            <a:pPr marL="0" indent="0">
              <a:buNone/>
            </a:pPr>
            <a:r>
              <a:rPr lang="en-US" dirty="0">
                <a:solidFill>
                  <a:schemeClr val="accent2">
                    <a:lumMod val="75000"/>
                  </a:schemeClr>
                </a:solidFill>
                <a:latin typeface="Arial Rounded MT Bold" panose="020F0704030504030204" pitchFamily="34" charset="0"/>
              </a:rPr>
              <a:t>    </a:t>
            </a:r>
            <a:r>
              <a:rPr lang="en-US" dirty="0">
                <a:latin typeface="Arial Rounded MT Bold" panose="020F0704030504030204" pitchFamily="34" charset="0"/>
              </a:rPr>
              <a:t>Favor de </a:t>
            </a:r>
            <a:r>
              <a:rPr lang="en-US" dirty="0" err="1">
                <a:latin typeface="Arial Rounded MT Bold" panose="020F0704030504030204" pitchFamily="34" charset="0"/>
              </a:rPr>
              <a:t>escribir</a:t>
            </a:r>
            <a:r>
              <a:rPr lang="en-US" dirty="0">
                <a:latin typeface="Arial Rounded MT Bold" panose="020F0704030504030204" pitchFamily="34" charset="0"/>
              </a:rPr>
              <a:t> </a:t>
            </a:r>
            <a:r>
              <a:rPr lang="en-US" dirty="0" err="1">
                <a:latin typeface="Arial Rounded MT Bold" panose="020F0704030504030204" pitchFamily="34" charset="0"/>
              </a:rPr>
              <a:t>su</a:t>
            </a:r>
            <a:r>
              <a:rPr lang="en-US" dirty="0">
                <a:latin typeface="Arial Rounded MT Bold" panose="020F0704030504030204" pitchFamily="34" charset="0"/>
              </a:rPr>
              <a:t> </a:t>
            </a:r>
            <a:r>
              <a:rPr lang="en-US" dirty="0" err="1">
                <a:latin typeface="Arial Rounded MT Bold" panose="020F0704030504030204" pitchFamily="34" charset="0"/>
              </a:rPr>
              <a:t>dirección</a:t>
            </a:r>
            <a:r>
              <a:rPr lang="en-US" dirty="0">
                <a:latin typeface="Arial Rounded MT Bold" panose="020F0704030504030204" pitchFamily="34" charset="0"/>
              </a:rPr>
              <a:t> y </a:t>
            </a:r>
            <a:r>
              <a:rPr lang="en-US" dirty="0" err="1">
                <a:latin typeface="Arial Rounded MT Bold" panose="020F0704030504030204" pitchFamily="34" charset="0"/>
              </a:rPr>
              <a:t>escoger</a:t>
            </a:r>
            <a:r>
              <a:rPr lang="en-US" dirty="0">
                <a:latin typeface="Arial Rounded MT Bold" panose="020F0704030504030204" pitchFamily="34" charset="0"/>
              </a:rPr>
              <a:t> </a:t>
            </a:r>
            <a:r>
              <a:rPr lang="en-US" dirty="0" err="1">
                <a:latin typeface="Arial Rounded MT Bold" panose="020F0704030504030204" pitchFamily="34" charset="0"/>
              </a:rPr>
              <a:t>nuestra</a:t>
            </a:r>
            <a:r>
              <a:rPr lang="en-US" dirty="0">
                <a:latin typeface="Arial Rounded MT Bold" panose="020F0704030504030204" pitchFamily="34" charset="0"/>
              </a:rPr>
              <a:t> </a:t>
            </a:r>
            <a:r>
              <a:rPr lang="en-US" dirty="0" err="1">
                <a:latin typeface="Arial Rounded MT Bold" panose="020F0704030504030204" pitchFamily="34" charset="0"/>
              </a:rPr>
              <a:t>escuela</a:t>
            </a:r>
            <a:r>
              <a:rPr lang="en-US" dirty="0">
                <a:latin typeface="Arial Rounded MT Bold" panose="020F0704030504030204" pitchFamily="34" charset="0"/>
              </a:rPr>
              <a:t>.</a:t>
            </a:r>
          </a:p>
          <a:p>
            <a:pPr>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In-person students are required to wear their school uniform.  </a:t>
            </a:r>
          </a:p>
          <a:p>
            <a:pPr marL="0" indent="0">
              <a:buNone/>
            </a:pPr>
            <a:r>
              <a:rPr lang="en-US" dirty="0">
                <a:solidFill>
                  <a:schemeClr val="accent2">
                    <a:lumMod val="75000"/>
                  </a:schemeClr>
                </a:solidFill>
                <a:latin typeface="Arial Rounded MT Bold" panose="020F0704030504030204" pitchFamily="34" charset="0"/>
              </a:rPr>
              <a:t>   </a:t>
            </a:r>
            <a:r>
              <a:rPr lang="en-US" dirty="0" err="1">
                <a:latin typeface="Arial Rounded MT Bold" panose="020F0704030504030204" pitchFamily="34" charset="0"/>
              </a:rPr>
              <a:t>Estudiantes</a:t>
            </a:r>
            <a:r>
              <a:rPr lang="en-US" dirty="0">
                <a:latin typeface="Arial Rounded MT Bold" panose="020F0704030504030204" pitchFamily="34" charset="0"/>
              </a:rPr>
              <a:t> </a:t>
            </a:r>
            <a:r>
              <a:rPr lang="en-US" dirty="0" err="1">
                <a:latin typeface="Arial Rounded MT Bold" panose="020F0704030504030204" pitchFamily="34" charset="0"/>
              </a:rPr>
              <a:t>presenciales</a:t>
            </a:r>
            <a:r>
              <a:rPr lang="en-US" dirty="0">
                <a:latin typeface="Arial Rounded MT Bold" panose="020F0704030504030204" pitchFamily="34" charset="0"/>
              </a:rPr>
              <a:t> </a:t>
            </a:r>
            <a:r>
              <a:rPr lang="en-US" dirty="0" err="1">
                <a:latin typeface="Arial Rounded MT Bold" panose="020F0704030504030204" pitchFamily="34" charset="0"/>
              </a:rPr>
              <a:t>llevan</a:t>
            </a:r>
            <a:r>
              <a:rPr lang="en-US" dirty="0">
                <a:latin typeface="Arial Rounded MT Bold" panose="020F0704030504030204" pitchFamily="34" charset="0"/>
              </a:rPr>
              <a:t> el </a:t>
            </a:r>
            <a:r>
              <a:rPr lang="en-US" dirty="0" err="1">
                <a:latin typeface="Arial Rounded MT Bold" panose="020F0704030504030204" pitchFamily="34" charset="0"/>
              </a:rPr>
              <a:t>uniforme</a:t>
            </a:r>
            <a:r>
              <a:rPr lang="en-US" dirty="0">
                <a:latin typeface="Arial Rounded MT Bold" panose="020F0704030504030204" pitchFamily="34" charset="0"/>
              </a:rPr>
              <a:t> escolar.  </a:t>
            </a:r>
            <a:r>
              <a:rPr lang="en-US" dirty="0">
                <a:solidFill>
                  <a:schemeClr val="accent2">
                    <a:lumMod val="75000"/>
                  </a:schemeClr>
                </a:solidFill>
                <a:latin typeface="Arial Rounded MT Bold" panose="020F0704030504030204" pitchFamily="34" charset="0"/>
              </a:rPr>
              <a:t> </a:t>
            </a:r>
          </a:p>
          <a:p>
            <a:pPr marL="0" indent="0">
              <a:buNone/>
            </a:pPr>
            <a:endParaRPr lang="en-US" dirty="0">
              <a:latin typeface="Arial Rounded MT Bold" panose="020F0704030504030204" pitchFamily="34" charset="0"/>
            </a:endParaRPr>
          </a:p>
          <a:p>
            <a:pPr marL="0" indent="0">
              <a:buNone/>
            </a:pPr>
            <a:endParaRPr lang="en-US" dirty="0">
              <a:latin typeface="Arial Rounded MT Bold" panose="020F0704030504030204" pitchFamily="34" charset="0"/>
            </a:endParaRPr>
          </a:p>
        </p:txBody>
      </p:sp>
      <p:pic>
        <p:nvPicPr>
          <p:cNvPr id="4" name="Picture 3">
            <a:extLst>
              <a:ext uri="{FF2B5EF4-FFF2-40B4-BE49-F238E27FC236}">
                <a16:creationId xmlns:a16="http://schemas.microsoft.com/office/drawing/2014/main" id="{79E23BB7-4D6B-45A4-BBB3-8BAB227C898D}"/>
              </a:ext>
            </a:extLst>
          </p:cNvPr>
          <p:cNvPicPr>
            <a:picLocks noChangeAspect="1"/>
          </p:cNvPicPr>
          <p:nvPr/>
        </p:nvPicPr>
        <p:blipFill>
          <a:blip r:embed="rId4"/>
          <a:stretch>
            <a:fillRect/>
          </a:stretch>
        </p:blipFill>
        <p:spPr>
          <a:xfrm>
            <a:off x="8754657" y="1968843"/>
            <a:ext cx="2401023" cy="2696165"/>
          </a:xfrm>
          <a:prstGeom prst="rect">
            <a:avLst/>
          </a:prstGeom>
        </p:spPr>
      </p:pic>
    </p:spTree>
    <p:extLst>
      <p:ext uri="{BB962C8B-B14F-4D97-AF65-F5344CB8AC3E}">
        <p14:creationId xmlns:p14="http://schemas.microsoft.com/office/powerpoint/2010/main" val="319626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3478" y="386996"/>
            <a:ext cx="2419350" cy="1676400"/>
          </a:xfrm>
          <a:prstGeom prst="rect">
            <a:avLst/>
          </a:prstGeom>
        </p:spPr>
      </p:pic>
      <p:sp>
        <p:nvSpPr>
          <p:cNvPr id="3" name="Content Placeholder 2">
            <a:extLst>
              <a:ext uri="{FF2B5EF4-FFF2-40B4-BE49-F238E27FC236}">
                <a16:creationId xmlns:a16="http://schemas.microsoft.com/office/drawing/2014/main" id="{9D415234-72F5-4524-B5B4-97DAEC852E79}"/>
              </a:ext>
            </a:extLst>
          </p:cNvPr>
          <p:cNvSpPr>
            <a:spLocks noGrp="1"/>
          </p:cNvSpPr>
          <p:nvPr>
            <p:ph sz="quarter" idx="13"/>
          </p:nvPr>
        </p:nvSpPr>
        <p:spPr>
          <a:xfrm>
            <a:off x="685800" y="2063396"/>
            <a:ext cx="10912151" cy="3311189"/>
          </a:xfrm>
        </p:spPr>
        <p:txBody>
          <a:bodyPr/>
          <a:lstStyle/>
          <a:p>
            <a:endParaRPr lang="es-ES" dirty="0">
              <a:solidFill>
                <a:srgbClr val="0070C0"/>
              </a:solidFill>
              <a:latin typeface="Arial Rounded MT Bold" panose="020F0704030504030204" pitchFamily="34" charset="0"/>
            </a:endParaRPr>
          </a:p>
          <a:p>
            <a:endParaRPr lang="es-ES" dirty="0">
              <a:solidFill>
                <a:srgbClr val="0070C0"/>
              </a:solidFill>
              <a:latin typeface="Arial Rounded MT Bold" panose="020F0704030504030204" pitchFamily="34" charset="0"/>
            </a:endParaRPr>
          </a:p>
          <a:p>
            <a:r>
              <a:rPr lang="es-ES" sz="2400" dirty="0" err="1">
                <a:solidFill>
                  <a:srgbClr val="0070C0"/>
                </a:solidFill>
                <a:latin typeface="Arial Rounded MT Bold" panose="020F0704030504030204" pitchFamily="34" charset="0"/>
              </a:rPr>
              <a:t>Questions</a:t>
            </a:r>
            <a:r>
              <a:rPr lang="es-ES" sz="2400" dirty="0">
                <a:solidFill>
                  <a:srgbClr val="0070C0"/>
                </a:solidFill>
                <a:latin typeface="Arial Rounded MT Bold" panose="020F0704030504030204" pitchFamily="34" charset="0"/>
              </a:rPr>
              <a:t>/</a:t>
            </a:r>
            <a:r>
              <a:rPr lang="es-ES" sz="2400" dirty="0" err="1">
                <a:solidFill>
                  <a:srgbClr val="0070C0"/>
                </a:solidFill>
                <a:latin typeface="Arial Rounded MT Bold" panose="020F0704030504030204" pitchFamily="34" charset="0"/>
              </a:rPr>
              <a:t>Answers</a:t>
            </a:r>
            <a:r>
              <a:rPr lang="es-ES" sz="2400" dirty="0">
                <a:solidFill>
                  <a:srgbClr val="0070C0"/>
                </a:solidFill>
                <a:latin typeface="Arial Rounded MT Bold" panose="020F0704030504030204" pitchFamily="34" charset="0"/>
              </a:rPr>
              <a:t> - </a:t>
            </a:r>
            <a:r>
              <a:rPr lang="es-ES" sz="2400" dirty="0">
                <a:latin typeface="Arial Rounded MT Bold" panose="020F0704030504030204" pitchFamily="34" charset="0"/>
              </a:rPr>
              <a:t>Preguntas y respuestas</a:t>
            </a:r>
          </a:p>
          <a:p>
            <a:r>
              <a:rPr lang="es-ES" sz="2400" dirty="0" err="1">
                <a:solidFill>
                  <a:srgbClr val="0070C0"/>
                </a:solidFill>
                <a:latin typeface="Arial Rounded MT Bold" panose="020F0704030504030204" pitchFamily="34" charset="0"/>
              </a:rPr>
              <a:t>Closing</a:t>
            </a:r>
            <a:r>
              <a:rPr lang="es-ES" sz="2400" dirty="0">
                <a:solidFill>
                  <a:srgbClr val="0070C0"/>
                </a:solidFill>
                <a:latin typeface="Arial Rounded MT Bold" panose="020F0704030504030204" pitchFamily="34" charset="0"/>
              </a:rPr>
              <a:t> </a:t>
            </a:r>
            <a:r>
              <a:rPr lang="es-ES" sz="2400" dirty="0" err="1">
                <a:solidFill>
                  <a:srgbClr val="0070C0"/>
                </a:solidFill>
                <a:latin typeface="Arial Rounded MT Bold" panose="020F0704030504030204" pitchFamily="34" charset="0"/>
              </a:rPr>
              <a:t>remarks</a:t>
            </a:r>
            <a:r>
              <a:rPr lang="es-ES" sz="2400" dirty="0">
                <a:solidFill>
                  <a:srgbClr val="0070C0"/>
                </a:solidFill>
                <a:latin typeface="Arial Rounded MT Bold" panose="020F0704030504030204" pitchFamily="34" charset="0"/>
              </a:rPr>
              <a:t> - </a:t>
            </a:r>
            <a:r>
              <a:rPr lang="es-ES" sz="2400" dirty="0">
                <a:latin typeface="Arial Rounded MT Bold" panose="020F0704030504030204" pitchFamily="34" charset="0"/>
              </a:rPr>
              <a:t>Palabras de clausura</a:t>
            </a:r>
          </a:p>
          <a:p>
            <a:endParaRPr lang="en-US" dirty="0">
              <a:latin typeface="Arial Rounded MT Bold" panose="020F0704030504030204" pitchFamily="34" charset="0"/>
            </a:endParaRPr>
          </a:p>
        </p:txBody>
      </p:sp>
      <p:pic>
        <p:nvPicPr>
          <p:cNvPr id="5" name="Picture 4"/>
          <p:cNvPicPr>
            <a:picLocks noChangeAspect="1"/>
          </p:cNvPicPr>
          <p:nvPr/>
        </p:nvPicPr>
        <p:blipFill>
          <a:blip r:embed="rId3"/>
          <a:stretch>
            <a:fillRect/>
          </a:stretch>
        </p:blipFill>
        <p:spPr>
          <a:xfrm>
            <a:off x="7694055" y="1866123"/>
            <a:ext cx="3903896" cy="3903896"/>
          </a:xfrm>
          <a:prstGeom prst="rect">
            <a:avLst/>
          </a:prstGeom>
        </p:spPr>
      </p:pic>
      <p:pic>
        <p:nvPicPr>
          <p:cNvPr id="2" name="Picture 1"/>
          <p:cNvPicPr>
            <a:picLocks noChangeAspect="1"/>
          </p:cNvPicPr>
          <p:nvPr/>
        </p:nvPicPr>
        <p:blipFill>
          <a:blip r:embed="rId4"/>
          <a:stretch>
            <a:fillRect/>
          </a:stretch>
        </p:blipFill>
        <p:spPr>
          <a:xfrm>
            <a:off x="106904" y="216736"/>
            <a:ext cx="3158810" cy="1434807"/>
          </a:xfrm>
          <a:prstGeom prst="rect">
            <a:avLst/>
          </a:prstGeom>
        </p:spPr>
      </p:pic>
      <p:pic>
        <p:nvPicPr>
          <p:cNvPr id="7" name="Picture 6">
            <a:extLst>
              <a:ext uri="{FF2B5EF4-FFF2-40B4-BE49-F238E27FC236}">
                <a16:creationId xmlns:a16="http://schemas.microsoft.com/office/drawing/2014/main" id="{8D978C98-1FA3-40C7-BBD8-58F9CABF2F4F}"/>
              </a:ext>
            </a:extLst>
          </p:cNvPr>
          <p:cNvPicPr>
            <a:picLocks noChangeAspect="1"/>
          </p:cNvPicPr>
          <p:nvPr/>
        </p:nvPicPr>
        <p:blipFill>
          <a:blip r:embed="rId5"/>
          <a:stretch>
            <a:fillRect/>
          </a:stretch>
        </p:blipFill>
        <p:spPr>
          <a:xfrm>
            <a:off x="10098477" y="184402"/>
            <a:ext cx="1499474" cy="1499474"/>
          </a:xfrm>
          <a:prstGeom prst="rect">
            <a:avLst/>
          </a:prstGeom>
        </p:spPr>
      </p:pic>
    </p:spTree>
    <p:extLst>
      <p:ext uri="{BB962C8B-B14F-4D97-AF65-F5344CB8AC3E}">
        <p14:creationId xmlns:p14="http://schemas.microsoft.com/office/powerpoint/2010/main" val="290279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FF0000"/>
                </a:solidFill>
                <a:latin typeface="Arial Rounded MT Bold" panose="020F0704030504030204" pitchFamily="34" charset="0"/>
              </a:rPr>
              <a:t>Meeting Norms</a:t>
            </a:r>
            <a:br>
              <a:rPr lang="en-US" sz="3200" dirty="0">
                <a:latin typeface="Arial Rounded MT Bold" panose="020F0704030504030204" pitchFamily="34" charset="0"/>
              </a:rPr>
            </a:br>
            <a:r>
              <a:rPr lang="en-US" sz="3200" dirty="0" err="1">
                <a:latin typeface="Arial Rounded MT Bold" panose="020F0704030504030204" pitchFamily="34" charset="0"/>
              </a:rPr>
              <a:t>Normativas</a:t>
            </a:r>
            <a:r>
              <a:rPr lang="en-US" sz="3200" dirty="0">
                <a:latin typeface="Arial Rounded MT Bold" panose="020F0704030504030204" pitchFamily="34" charset="0"/>
              </a:rPr>
              <a:t> de la junta</a:t>
            </a:r>
          </a:p>
        </p:txBody>
      </p:sp>
      <p:sp>
        <p:nvSpPr>
          <p:cNvPr id="3" name="Content Placeholder 2"/>
          <p:cNvSpPr>
            <a:spLocks noGrp="1"/>
          </p:cNvSpPr>
          <p:nvPr>
            <p:ph idx="1"/>
          </p:nvPr>
        </p:nvSpPr>
        <p:spPr>
          <a:xfrm>
            <a:off x="365727" y="1889636"/>
            <a:ext cx="11435748" cy="4468302"/>
          </a:xfrm>
        </p:spPr>
        <p:txBody>
          <a:bodyPr vert="horz" lIns="0" tIns="45720" rIns="0" bIns="45720" rtlCol="0" anchor="t">
            <a:normAutofit fontScale="70000" lnSpcReduction="20000"/>
          </a:bodyPr>
          <a:lstStyle/>
          <a:p>
            <a:pPr>
              <a:buFont typeface="Wingdings" panose="05000000000000000000" pitchFamily="2" charset="2"/>
              <a:buChar char="Ø"/>
            </a:pPr>
            <a:r>
              <a:rPr lang="es-419" sz="2800" dirty="0">
                <a:solidFill>
                  <a:schemeClr val="accent1">
                    <a:lumMod val="50000"/>
                  </a:schemeClr>
                </a:solidFill>
                <a:latin typeface="Arial Rounded MT Bold" panose="020F0704030504030204" pitchFamily="34" charset="0"/>
              </a:rPr>
              <a:t>             </a:t>
            </a:r>
            <a:r>
              <a:rPr lang="es-419" sz="4000" dirty="0" err="1">
                <a:solidFill>
                  <a:schemeClr val="accent1">
                    <a:lumMod val="50000"/>
                  </a:schemeClr>
                </a:solidFill>
                <a:latin typeface="Arial Rounded MT Bold" panose="020F0704030504030204" pitchFamily="34" charset="0"/>
              </a:rPr>
              <a:t>Microphone</a:t>
            </a:r>
            <a:r>
              <a:rPr lang="es-419" sz="4000" dirty="0">
                <a:solidFill>
                  <a:schemeClr val="accent1">
                    <a:lumMod val="50000"/>
                  </a:schemeClr>
                </a:solidFill>
                <a:latin typeface="Arial Rounded MT Bold" panose="020F0704030504030204" pitchFamily="34" charset="0"/>
              </a:rPr>
              <a:t> off / </a:t>
            </a:r>
            <a:r>
              <a:rPr lang="es-419" sz="4000" dirty="0">
                <a:solidFill>
                  <a:schemeClr val="tx1"/>
                </a:solidFill>
                <a:latin typeface="Arial Rounded MT Bold" panose="020F0704030504030204" pitchFamily="34" charset="0"/>
              </a:rPr>
              <a:t>Micrófono apagado</a:t>
            </a:r>
          </a:p>
          <a:p>
            <a:pPr marL="0" indent="0">
              <a:buNone/>
            </a:pPr>
            <a:r>
              <a:rPr lang="es-419" sz="2800" dirty="0">
                <a:solidFill>
                  <a:schemeClr val="accent1">
                    <a:lumMod val="50000"/>
                  </a:schemeClr>
                </a:solidFill>
                <a:latin typeface="Arial Rounded MT Bold" panose="020F0704030504030204" pitchFamily="34" charset="0"/>
              </a:rPr>
              <a:t>       </a:t>
            </a:r>
            <a:endParaRPr lang="es-419" sz="3300" dirty="0">
              <a:solidFill>
                <a:schemeClr val="accent1">
                  <a:lumMod val="50000"/>
                </a:schemeClr>
              </a:solidFill>
              <a:latin typeface="Arial Rounded MT Bold" panose="020F0704030504030204" pitchFamily="34" charset="0"/>
            </a:endParaRPr>
          </a:p>
          <a:p>
            <a:pPr>
              <a:buFont typeface="Wingdings" panose="05000000000000000000" pitchFamily="2" charset="2"/>
              <a:buChar char="Ø"/>
            </a:pPr>
            <a:r>
              <a:rPr lang="es-419" sz="3300" dirty="0">
                <a:solidFill>
                  <a:schemeClr val="accent1">
                    <a:lumMod val="50000"/>
                  </a:schemeClr>
                </a:solidFill>
                <a:latin typeface="Arial Rounded MT Bold" panose="020F0704030504030204" pitchFamily="34" charset="0"/>
              </a:rPr>
              <a:t>           </a:t>
            </a:r>
            <a:r>
              <a:rPr lang="es-419" sz="4000" dirty="0">
                <a:solidFill>
                  <a:schemeClr val="accent1">
                    <a:lumMod val="50000"/>
                  </a:schemeClr>
                </a:solidFill>
                <a:latin typeface="Arial Rounded MT Bold" panose="020F0704030504030204" pitchFamily="34" charset="0"/>
              </a:rPr>
              <a:t>Use </a:t>
            </a:r>
            <a:r>
              <a:rPr lang="es-419" sz="4000" dirty="0" err="1">
                <a:solidFill>
                  <a:schemeClr val="accent1">
                    <a:lumMod val="50000"/>
                  </a:schemeClr>
                </a:solidFill>
                <a:latin typeface="Arial Rounded MT Bold" panose="020F0704030504030204" pitchFamily="34" charset="0"/>
              </a:rPr>
              <a:t>the</a:t>
            </a:r>
            <a:r>
              <a:rPr lang="es-419" sz="4000" dirty="0">
                <a:solidFill>
                  <a:schemeClr val="accent1">
                    <a:lumMod val="50000"/>
                  </a:schemeClr>
                </a:solidFill>
                <a:latin typeface="Arial Rounded MT Bold" panose="020F0704030504030204" pitchFamily="34" charset="0"/>
              </a:rPr>
              <a:t> chat to </a:t>
            </a:r>
            <a:r>
              <a:rPr lang="es-419" sz="4000" dirty="0" err="1">
                <a:solidFill>
                  <a:schemeClr val="accent1">
                    <a:lumMod val="50000"/>
                  </a:schemeClr>
                </a:solidFill>
                <a:latin typeface="Arial Rounded MT Bold" panose="020F0704030504030204" pitchFamily="34" charset="0"/>
              </a:rPr>
              <a:t>ask</a:t>
            </a:r>
            <a:r>
              <a:rPr lang="es-419" sz="4000" dirty="0">
                <a:solidFill>
                  <a:schemeClr val="accent1">
                    <a:lumMod val="50000"/>
                  </a:schemeClr>
                </a:solidFill>
                <a:latin typeface="Arial Rounded MT Bold" panose="020F0704030504030204" pitchFamily="34" charset="0"/>
              </a:rPr>
              <a:t> </a:t>
            </a:r>
            <a:r>
              <a:rPr lang="es-419" sz="4000" dirty="0" err="1">
                <a:solidFill>
                  <a:schemeClr val="accent1">
                    <a:lumMod val="50000"/>
                  </a:schemeClr>
                </a:solidFill>
                <a:latin typeface="Arial Rounded MT Bold" panose="020F0704030504030204" pitchFamily="34" charset="0"/>
              </a:rPr>
              <a:t>questions</a:t>
            </a:r>
            <a:r>
              <a:rPr lang="es-419" sz="4000" dirty="0">
                <a:solidFill>
                  <a:schemeClr val="accent1">
                    <a:lumMod val="50000"/>
                  </a:schemeClr>
                </a:solidFill>
                <a:latin typeface="Arial Rounded MT Bold" panose="020F0704030504030204" pitchFamily="34" charset="0"/>
              </a:rPr>
              <a:t> / </a:t>
            </a:r>
            <a:r>
              <a:rPr lang="es-419" sz="4000" dirty="0">
                <a:solidFill>
                  <a:schemeClr val="tx1"/>
                </a:solidFill>
                <a:latin typeface="Arial Rounded MT Bold" panose="020F0704030504030204" pitchFamily="34" charset="0"/>
              </a:rPr>
              <a:t>Usar chat para hacer   </a:t>
            </a:r>
          </a:p>
          <a:p>
            <a:pPr marL="0" indent="0">
              <a:buNone/>
            </a:pPr>
            <a:r>
              <a:rPr lang="es-419" sz="4000" dirty="0">
                <a:solidFill>
                  <a:schemeClr val="tx1"/>
                </a:solidFill>
                <a:latin typeface="Arial Rounded MT Bold" panose="020F0704030504030204" pitchFamily="34" charset="0"/>
              </a:rPr>
              <a:t>            preguntas</a:t>
            </a:r>
          </a:p>
          <a:p>
            <a:pPr>
              <a:buFont typeface="Wingdings" panose="05000000000000000000" pitchFamily="2" charset="2"/>
              <a:buChar char="Ø"/>
            </a:pPr>
            <a:endParaRPr lang="es-419" sz="2800" dirty="0">
              <a:solidFill>
                <a:schemeClr val="tx1"/>
              </a:solidFill>
              <a:latin typeface="Arial Rounded MT Bold" panose="020F0704030504030204" pitchFamily="34" charset="0"/>
            </a:endParaRPr>
          </a:p>
          <a:p>
            <a:pPr>
              <a:buFont typeface="Wingdings" panose="05000000000000000000" pitchFamily="2" charset="2"/>
              <a:buChar char="Ø"/>
            </a:pPr>
            <a:r>
              <a:rPr lang="es-419" sz="2800" dirty="0">
                <a:solidFill>
                  <a:schemeClr val="accent1">
                    <a:lumMod val="50000"/>
                  </a:schemeClr>
                </a:solidFill>
                <a:latin typeface="Arial Rounded MT Bold"/>
              </a:rPr>
              <a:t>             </a:t>
            </a:r>
            <a:r>
              <a:rPr lang="es-419" sz="4000" dirty="0" err="1">
                <a:solidFill>
                  <a:schemeClr val="accent1">
                    <a:lumMod val="50000"/>
                  </a:schemeClr>
                </a:solidFill>
                <a:latin typeface="Arial Rounded MT Bold"/>
              </a:rPr>
              <a:t>Practice</a:t>
            </a:r>
            <a:r>
              <a:rPr lang="es-419" sz="4000" dirty="0">
                <a:solidFill>
                  <a:schemeClr val="accent1">
                    <a:lumMod val="50000"/>
                  </a:schemeClr>
                </a:solidFill>
                <a:latin typeface="Arial Rounded MT Bold"/>
              </a:rPr>
              <a:t> active </a:t>
            </a:r>
            <a:r>
              <a:rPr lang="es-419" sz="4000" dirty="0" err="1">
                <a:solidFill>
                  <a:schemeClr val="accent1">
                    <a:lumMod val="50000"/>
                  </a:schemeClr>
                </a:solidFill>
                <a:latin typeface="Arial Rounded MT Bold"/>
              </a:rPr>
              <a:t>listening</a:t>
            </a:r>
            <a:r>
              <a:rPr lang="es-419" sz="4000" dirty="0">
                <a:solidFill>
                  <a:schemeClr val="accent1">
                    <a:lumMod val="50000"/>
                  </a:schemeClr>
                </a:solidFill>
                <a:latin typeface="Arial Rounded MT Bold"/>
              </a:rPr>
              <a:t> / </a:t>
            </a:r>
            <a:r>
              <a:rPr lang="es-419" sz="4000" dirty="0">
                <a:solidFill>
                  <a:schemeClr val="tx1"/>
                </a:solidFill>
                <a:latin typeface="Arial Rounded MT Bold"/>
              </a:rPr>
              <a:t>Escuchar atentamente</a:t>
            </a:r>
          </a:p>
          <a:p>
            <a:pPr marL="0" indent="0">
              <a:buNone/>
            </a:pPr>
            <a:endParaRPr lang="es-419" sz="2800" dirty="0">
              <a:solidFill>
                <a:schemeClr val="tx1"/>
              </a:solidFill>
              <a:latin typeface="Arial Rounded MT Bold" panose="020F0704030504030204" pitchFamily="34" charset="0"/>
            </a:endParaRPr>
          </a:p>
          <a:p>
            <a:pPr>
              <a:buFont typeface="Wingdings" panose="05000000000000000000" pitchFamily="2" charset="2"/>
              <a:buChar char="Ø"/>
            </a:pPr>
            <a:r>
              <a:rPr lang="es-419" sz="3100" dirty="0">
                <a:solidFill>
                  <a:schemeClr val="accent1">
                    <a:lumMod val="50000"/>
                  </a:schemeClr>
                </a:solidFill>
                <a:latin typeface="Arial Rounded MT Bold" panose="020F0704030504030204" pitchFamily="34" charset="0"/>
              </a:rPr>
              <a:t>            </a:t>
            </a:r>
            <a:r>
              <a:rPr lang="es-419" sz="3100" dirty="0" err="1">
                <a:solidFill>
                  <a:schemeClr val="accent1">
                    <a:lumMod val="50000"/>
                  </a:schemeClr>
                </a:solidFill>
                <a:latin typeface="Arial Rounded MT Bold" panose="020F0704030504030204" pitchFamily="34" charset="0"/>
              </a:rPr>
              <a:t>If</a:t>
            </a:r>
            <a:r>
              <a:rPr lang="es-419" sz="3100" dirty="0">
                <a:solidFill>
                  <a:schemeClr val="accent1">
                    <a:lumMod val="50000"/>
                  </a:schemeClr>
                </a:solidFill>
                <a:latin typeface="Arial Rounded MT Bold" panose="020F0704030504030204" pitchFamily="34" charset="0"/>
              </a:rPr>
              <a:t> </a:t>
            </a:r>
            <a:r>
              <a:rPr lang="es-419" sz="3100" dirty="0" err="1">
                <a:solidFill>
                  <a:schemeClr val="accent1">
                    <a:lumMod val="50000"/>
                  </a:schemeClr>
                </a:solidFill>
                <a:latin typeface="Arial Rounded MT Bold" panose="020F0704030504030204" pitchFamily="34" charset="0"/>
              </a:rPr>
              <a:t>would</a:t>
            </a:r>
            <a:r>
              <a:rPr lang="es-419" sz="3100" dirty="0">
                <a:solidFill>
                  <a:schemeClr val="accent1">
                    <a:lumMod val="50000"/>
                  </a:schemeClr>
                </a:solidFill>
                <a:latin typeface="Arial Rounded MT Bold" panose="020F0704030504030204" pitchFamily="34" charset="0"/>
              </a:rPr>
              <a:t> </a:t>
            </a:r>
            <a:r>
              <a:rPr lang="es-419" sz="3100" dirty="0" err="1">
                <a:solidFill>
                  <a:schemeClr val="accent1">
                    <a:lumMod val="50000"/>
                  </a:schemeClr>
                </a:solidFill>
                <a:latin typeface="Arial Rounded MT Bold" panose="020F0704030504030204" pitchFamily="34" charset="0"/>
              </a:rPr>
              <a:t>like</a:t>
            </a:r>
            <a:r>
              <a:rPr lang="es-419" sz="3100" dirty="0">
                <a:solidFill>
                  <a:schemeClr val="accent1">
                    <a:lumMod val="50000"/>
                  </a:schemeClr>
                </a:solidFill>
                <a:latin typeface="Arial Rounded MT Bold" panose="020F0704030504030204" pitchFamily="34" charset="0"/>
              </a:rPr>
              <a:t> to </a:t>
            </a:r>
            <a:r>
              <a:rPr lang="es-419" sz="3100" dirty="0" err="1">
                <a:solidFill>
                  <a:schemeClr val="accent1">
                    <a:lumMod val="50000"/>
                  </a:schemeClr>
                </a:solidFill>
                <a:latin typeface="Arial Rounded MT Bold" panose="020F0704030504030204" pitchFamily="34" charset="0"/>
              </a:rPr>
              <a:t>address</a:t>
            </a:r>
            <a:r>
              <a:rPr lang="es-419" sz="3100" dirty="0">
                <a:solidFill>
                  <a:schemeClr val="accent1">
                    <a:lumMod val="50000"/>
                  </a:schemeClr>
                </a:solidFill>
                <a:latin typeface="Arial Rounded MT Bold" panose="020F0704030504030204" pitchFamily="34" charset="0"/>
              </a:rPr>
              <a:t> a </a:t>
            </a:r>
            <a:r>
              <a:rPr lang="es-419" sz="3100" dirty="0" err="1">
                <a:solidFill>
                  <a:schemeClr val="accent1">
                    <a:lumMod val="50000"/>
                  </a:schemeClr>
                </a:solidFill>
                <a:latin typeface="Arial Rounded MT Bold" panose="020F0704030504030204" pitchFamily="34" charset="0"/>
              </a:rPr>
              <a:t>topic</a:t>
            </a:r>
            <a:r>
              <a:rPr lang="es-419" sz="3100" dirty="0">
                <a:solidFill>
                  <a:schemeClr val="accent1">
                    <a:lumMod val="50000"/>
                  </a:schemeClr>
                </a:solidFill>
                <a:latin typeface="Arial Rounded MT Bold" panose="020F0704030504030204" pitchFamily="34" charset="0"/>
              </a:rPr>
              <a:t> </a:t>
            </a:r>
            <a:r>
              <a:rPr lang="es-419" sz="3100" dirty="0" err="1">
                <a:solidFill>
                  <a:schemeClr val="accent1">
                    <a:lumMod val="50000"/>
                  </a:schemeClr>
                </a:solidFill>
                <a:latin typeface="Arial Rounded MT Bold" panose="020F0704030504030204" pitchFamily="34" charset="0"/>
              </a:rPr>
              <a:t>other</a:t>
            </a:r>
            <a:r>
              <a:rPr lang="es-419" sz="3100" dirty="0">
                <a:solidFill>
                  <a:schemeClr val="accent1">
                    <a:lumMod val="50000"/>
                  </a:schemeClr>
                </a:solidFill>
                <a:latin typeface="Arial Rounded MT Bold" panose="020F0704030504030204" pitchFamily="34" charset="0"/>
              </a:rPr>
              <a:t> </a:t>
            </a:r>
            <a:r>
              <a:rPr lang="es-419" sz="3100" dirty="0" err="1">
                <a:solidFill>
                  <a:schemeClr val="accent1">
                    <a:lumMod val="50000"/>
                  </a:schemeClr>
                </a:solidFill>
                <a:latin typeface="Arial Rounded MT Bold" panose="020F0704030504030204" pitchFamily="34" charset="0"/>
              </a:rPr>
              <a:t>than</a:t>
            </a:r>
            <a:r>
              <a:rPr lang="es-419" sz="3100" dirty="0">
                <a:solidFill>
                  <a:schemeClr val="accent1">
                    <a:lumMod val="50000"/>
                  </a:schemeClr>
                </a:solidFill>
                <a:latin typeface="Arial Rounded MT Bold" panose="020F0704030504030204" pitchFamily="34" charset="0"/>
              </a:rPr>
              <a:t> </a:t>
            </a:r>
            <a:r>
              <a:rPr lang="es-419" sz="3100" dirty="0" err="1">
                <a:solidFill>
                  <a:schemeClr val="accent1">
                    <a:lumMod val="50000"/>
                  </a:schemeClr>
                </a:solidFill>
                <a:latin typeface="Arial Rounded MT Bold" panose="020F0704030504030204" pitchFamily="34" charset="0"/>
              </a:rPr>
              <a:t>the</a:t>
            </a:r>
            <a:r>
              <a:rPr lang="es-419" sz="3100" dirty="0">
                <a:solidFill>
                  <a:schemeClr val="accent1">
                    <a:lumMod val="50000"/>
                  </a:schemeClr>
                </a:solidFill>
                <a:latin typeface="Arial Rounded MT Bold" panose="020F0704030504030204" pitchFamily="34" charset="0"/>
              </a:rPr>
              <a:t> </a:t>
            </a:r>
            <a:r>
              <a:rPr lang="es-419" sz="3100" dirty="0" err="1">
                <a:solidFill>
                  <a:schemeClr val="accent1">
                    <a:lumMod val="50000"/>
                  </a:schemeClr>
                </a:solidFill>
                <a:latin typeface="Arial Rounded MT Bold" panose="020F0704030504030204" pitchFamily="34" charset="0"/>
              </a:rPr>
              <a:t>ones</a:t>
            </a:r>
            <a:r>
              <a:rPr lang="es-419" sz="3100" dirty="0">
                <a:solidFill>
                  <a:schemeClr val="accent1">
                    <a:lumMod val="50000"/>
                  </a:schemeClr>
                </a:solidFill>
                <a:latin typeface="Arial Rounded MT Bold" panose="020F0704030504030204" pitchFamily="34" charset="0"/>
              </a:rPr>
              <a:t> </a:t>
            </a:r>
            <a:r>
              <a:rPr lang="es-419" sz="3100" dirty="0" err="1">
                <a:solidFill>
                  <a:schemeClr val="accent1">
                    <a:lumMod val="50000"/>
                  </a:schemeClr>
                </a:solidFill>
                <a:latin typeface="Arial Rounded MT Bold" panose="020F0704030504030204" pitchFamily="34" charset="0"/>
              </a:rPr>
              <a:t>covered</a:t>
            </a:r>
            <a:r>
              <a:rPr lang="es-419" sz="3100" dirty="0">
                <a:solidFill>
                  <a:schemeClr val="accent1">
                    <a:lumMod val="50000"/>
                  </a:schemeClr>
                </a:solidFill>
                <a:latin typeface="Arial Rounded MT Bold" panose="020F0704030504030204" pitchFamily="34" charset="0"/>
              </a:rPr>
              <a:t> in </a:t>
            </a:r>
            <a:r>
              <a:rPr lang="es-419" sz="3100" dirty="0" err="1">
                <a:solidFill>
                  <a:schemeClr val="accent1">
                    <a:lumMod val="50000"/>
                  </a:schemeClr>
                </a:solidFill>
                <a:latin typeface="Arial Rounded MT Bold" panose="020F0704030504030204" pitchFamily="34" charset="0"/>
              </a:rPr>
              <a:t>the</a:t>
            </a:r>
            <a:r>
              <a:rPr lang="es-419" sz="3100" dirty="0">
                <a:solidFill>
                  <a:schemeClr val="accent1">
                    <a:lumMod val="50000"/>
                  </a:schemeClr>
                </a:solidFill>
                <a:latin typeface="Arial Rounded MT Bold" panose="020F0704030504030204" pitchFamily="34" charset="0"/>
              </a:rPr>
              <a:t> agenda,                         	  </a:t>
            </a:r>
            <a:r>
              <a:rPr lang="es-419" sz="3100" dirty="0" err="1">
                <a:solidFill>
                  <a:schemeClr val="accent1">
                    <a:lumMod val="50000"/>
                  </a:schemeClr>
                </a:solidFill>
                <a:latin typeface="Arial Rounded MT Bold" panose="020F0704030504030204" pitchFamily="34" charset="0"/>
              </a:rPr>
              <a:t>please</a:t>
            </a:r>
            <a:r>
              <a:rPr lang="es-419" sz="3100" dirty="0">
                <a:solidFill>
                  <a:schemeClr val="accent1">
                    <a:lumMod val="50000"/>
                  </a:schemeClr>
                </a:solidFill>
                <a:latin typeface="Arial Rounded MT Bold" panose="020F0704030504030204" pitchFamily="34" charset="0"/>
              </a:rPr>
              <a:t> </a:t>
            </a:r>
            <a:r>
              <a:rPr lang="es-419" sz="3100" dirty="0" err="1">
                <a:solidFill>
                  <a:schemeClr val="accent1">
                    <a:lumMod val="50000"/>
                  </a:schemeClr>
                </a:solidFill>
                <a:latin typeface="Arial Rounded MT Bold" panose="020F0704030504030204" pitchFamily="34" charset="0"/>
              </a:rPr>
              <a:t>contact</a:t>
            </a:r>
            <a:r>
              <a:rPr lang="es-419" sz="3100" dirty="0">
                <a:solidFill>
                  <a:schemeClr val="accent1">
                    <a:lumMod val="50000"/>
                  </a:schemeClr>
                </a:solidFill>
                <a:latin typeface="Arial Rounded MT Bold" panose="020F0704030504030204" pitchFamily="34" charset="0"/>
              </a:rPr>
              <a:t> principal </a:t>
            </a:r>
            <a:r>
              <a:rPr lang="es-419" sz="3100" dirty="0" err="1">
                <a:solidFill>
                  <a:schemeClr val="accent1">
                    <a:lumMod val="50000"/>
                  </a:schemeClr>
                </a:solidFill>
                <a:latin typeface="Arial Rounded MT Bold" panose="020F0704030504030204" pitchFamily="34" charset="0"/>
              </a:rPr>
              <a:t>via</a:t>
            </a:r>
            <a:r>
              <a:rPr lang="es-419" sz="3100" dirty="0">
                <a:solidFill>
                  <a:schemeClr val="accent1">
                    <a:lumMod val="50000"/>
                  </a:schemeClr>
                </a:solidFill>
                <a:latin typeface="Arial Rounded MT Bold" panose="020F0704030504030204" pitchFamily="34" charset="0"/>
              </a:rPr>
              <a:t> email at </a:t>
            </a:r>
            <a:r>
              <a:rPr lang="es-419" sz="3100" dirty="0">
                <a:solidFill>
                  <a:schemeClr val="accent4">
                    <a:lumMod val="75000"/>
                  </a:schemeClr>
                </a:solidFill>
                <a:latin typeface="Arial Rounded MT Bold" panose="020F0704030504030204" pitchFamily="34" charset="0"/>
                <a:hlinkClick r:id="rId2"/>
              </a:rPr>
              <a:t>guadalupe.barreto@fwisd.org</a:t>
            </a:r>
            <a:r>
              <a:rPr lang="es-419" sz="3100" dirty="0">
                <a:solidFill>
                  <a:schemeClr val="accent4">
                    <a:lumMod val="75000"/>
                  </a:schemeClr>
                </a:solidFill>
                <a:latin typeface="Arial Rounded MT Bold" panose="020F0704030504030204" pitchFamily="34" charset="0"/>
              </a:rPr>
              <a:t>./ </a:t>
            </a:r>
            <a:r>
              <a:rPr lang="es-419" sz="3100" dirty="0">
                <a:solidFill>
                  <a:schemeClr val="tx1"/>
                </a:solidFill>
                <a:latin typeface="Arial Rounded MT Bold" panose="020F0704030504030204" pitchFamily="34" charset="0"/>
              </a:rPr>
              <a:t>Si tiene        	  preguntas de algún tema no cubierto en esta presentación, favor de  	 	  comunicarse con la directora enviando un correo electrónico a                                    	  </a:t>
            </a:r>
            <a:r>
              <a:rPr lang="es-419" sz="3100" dirty="0">
                <a:solidFill>
                  <a:schemeClr val="accent4">
                    <a:lumMod val="75000"/>
                  </a:schemeClr>
                </a:solidFill>
                <a:latin typeface="Arial Rounded MT Bold" panose="020F0704030504030204" pitchFamily="34" charset="0"/>
                <a:hlinkClick r:id="rId2"/>
              </a:rPr>
              <a:t>guadalupe.barreto@fwisd.org</a:t>
            </a:r>
            <a:r>
              <a:rPr lang="es-419" sz="3100" dirty="0">
                <a:solidFill>
                  <a:schemeClr val="accent4">
                    <a:lumMod val="75000"/>
                  </a:schemeClr>
                </a:solidFill>
                <a:latin typeface="Arial Rounded MT Bold" panose="020F0704030504030204" pitchFamily="34" charset="0"/>
              </a:rPr>
              <a:t>.</a:t>
            </a:r>
          </a:p>
          <a:p>
            <a:pPr>
              <a:buFont typeface="Wingdings" panose="05000000000000000000" pitchFamily="2" charset="2"/>
              <a:buChar char="Ø"/>
            </a:pPr>
            <a:endParaRPr lang="es-419" sz="3100" dirty="0">
              <a:solidFill>
                <a:schemeClr val="accent4">
                  <a:lumMod val="75000"/>
                </a:schemeClr>
              </a:solidFill>
              <a:latin typeface="Arial Rounded MT Bold" panose="020F0704030504030204" pitchFamily="34" charset="0"/>
            </a:endParaRPr>
          </a:p>
          <a:p>
            <a:pPr>
              <a:buFont typeface="Wingdings" panose="05000000000000000000" pitchFamily="2" charset="2"/>
              <a:buChar char="Ø"/>
            </a:pPr>
            <a:endParaRPr lang="en-US" sz="1800" dirty="0">
              <a:solidFill>
                <a:srgbClr val="0070C0"/>
              </a:solidFill>
              <a:latin typeface="Arial Rounded MT Bold" panose="020F0704030504030204" pitchFamily="34" charset="0"/>
            </a:endParaRPr>
          </a:p>
          <a:p>
            <a:pPr marL="0" indent="0">
              <a:buNone/>
            </a:pPr>
            <a:endParaRPr lang="en-US" dirty="0">
              <a:solidFill>
                <a:srgbClr val="0070C0"/>
              </a:solidFill>
              <a:latin typeface="Arial Rounded MT Bold" panose="020F0704030504030204" pitchFamily="34" charset="0"/>
            </a:endParaRPr>
          </a:p>
          <a:p>
            <a:pPr>
              <a:buFont typeface="Wingdings" panose="05000000000000000000" pitchFamily="2" charset="2"/>
              <a:buChar char="Ø"/>
            </a:pPr>
            <a:endParaRPr lang="en-US" dirty="0">
              <a:solidFill>
                <a:srgbClr val="0070C0"/>
              </a:solidFill>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365727" y="134327"/>
            <a:ext cx="3291873" cy="1603033"/>
          </a:xfrm>
          <a:prstGeom prst="rect">
            <a:avLst/>
          </a:prstGeom>
        </p:spPr>
      </p:pic>
      <p:pic>
        <p:nvPicPr>
          <p:cNvPr id="5" name="Picture 4"/>
          <p:cNvPicPr>
            <a:picLocks noChangeAspect="1"/>
          </p:cNvPicPr>
          <p:nvPr/>
        </p:nvPicPr>
        <p:blipFill>
          <a:blip r:embed="rId4"/>
          <a:stretch>
            <a:fillRect/>
          </a:stretch>
        </p:blipFill>
        <p:spPr>
          <a:xfrm>
            <a:off x="259546" y="1792582"/>
            <a:ext cx="695450" cy="695450"/>
          </a:xfrm>
          <a:prstGeom prst="rect">
            <a:avLst/>
          </a:prstGeom>
        </p:spPr>
      </p:pic>
      <p:pic>
        <p:nvPicPr>
          <p:cNvPr id="6" name="Picture 5"/>
          <p:cNvPicPr>
            <a:picLocks noChangeAspect="1"/>
          </p:cNvPicPr>
          <p:nvPr/>
        </p:nvPicPr>
        <p:blipFill>
          <a:blip r:embed="rId5"/>
          <a:stretch>
            <a:fillRect/>
          </a:stretch>
        </p:blipFill>
        <p:spPr>
          <a:xfrm>
            <a:off x="186734" y="2685850"/>
            <a:ext cx="841074" cy="841074"/>
          </a:xfrm>
          <a:prstGeom prst="rect">
            <a:avLst/>
          </a:prstGeom>
        </p:spPr>
      </p:pic>
      <p:pic>
        <p:nvPicPr>
          <p:cNvPr id="7" name="Picture 6"/>
          <p:cNvPicPr>
            <a:picLocks noChangeAspect="1"/>
          </p:cNvPicPr>
          <p:nvPr/>
        </p:nvPicPr>
        <p:blipFill>
          <a:blip r:embed="rId6"/>
          <a:stretch>
            <a:fillRect/>
          </a:stretch>
        </p:blipFill>
        <p:spPr>
          <a:xfrm>
            <a:off x="188452" y="3819142"/>
            <a:ext cx="893977" cy="880926"/>
          </a:xfrm>
          <a:prstGeom prst="rect">
            <a:avLst/>
          </a:prstGeom>
        </p:spPr>
      </p:pic>
      <p:pic>
        <p:nvPicPr>
          <p:cNvPr id="9" name="Picture 8"/>
          <p:cNvPicPr>
            <a:picLocks noChangeAspect="1"/>
          </p:cNvPicPr>
          <p:nvPr/>
        </p:nvPicPr>
        <p:blipFill>
          <a:blip r:embed="rId7"/>
          <a:stretch>
            <a:fillRect/>
          </a:stretch>
        </p:blipFill>
        <p:spPr>
          <a:xfrm>
            <a:off x="170152" y="4852344"/>
            <a:ext cx="930576" cy="960051"/>
          </a:xfrm>
          <a:prstGeom prst="rect">
            <a:avLst/>
          </a:prstGeom>
        </p:spPr>
      </p:pic>
    </p:spTree>
    <p:extLst>
      <p:ext uri="{BB962C8B-B14F-4D97-AF65-F5344CB8AC3E}">
        <p14:creationId xmlns:p14="http://schemas.microsoft.com/office/powerpoint/2010/main" val="70538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B86E-7C0E-4D62-885F-5DECA3C05C18}"/>
              </a:ext>
            </a:extLst>
          </p:cNvPr>
          <p:cNvSpPr>
            <a:spLocks noGrp="1"/>
          </p:cNvSpPr>
          <p:nvPr>
            <p:ph type="title"/>
          </p:nvPr>
        </p:nvSpPr>
        <p:spPr>
          <a:xfrm>
            <a:off x="1066800" y="687897"/>
            <a:ext cx="10058400" cy="866295"/>
          </a:xfrm>
        </p:spPr>
        <p:txBody>
          <a:bodyPr>
            <a:normAutofit fontScale="90000"/>
          </a:bodyPr>
          <a:lstStyle/>
          <a:p>
            <a:pPr algn="ctr"/>
            <a:r>
              <a:rPr lang="en-US" sz="3200" dirty="0">
                <a:solidFill>
                  <a:srgbClr val="FF0000"/>
                </a:solidFill>
                <a:latin typeface="Arial Rounded MT Bold" panose="020F0704030504030204" pitchFamily="34" charset="0"/>
              </a:rPr>
              <a:t>Transition to In-Person Learning</a:t>
            </a:r>
            <a:br>
              <a:rPr lang="en-US" sz="3200" dirty="0">
                <a:latin typeface="Arial Rounded MT Bold" panose="020F0704030504030204" pitchFamily="34" charset="0"/>
              </a:rPr>
            </a:br>
            <a:r>
              <a:rPr lang="en-US" sz="3200" b="1" dirty="0" err="1">
                <a:latin typeface="Arial Rounded MT Bold" panose="020F0704030504030204" pitchFamily="34" charset="0"/>
              </a:rPr>
              <a:t>Transición</a:t>
            </a:r>
            <a:r>
              <a:rPr lang="en-US" sz="3200" b="1" dirty="0">
                <a:latin typeface="Arial Rounded MT Bold" panose="020F0704030504030204" pitchFamily="34" charset="0"/>
              </a:rPr>
              <a:t> al </a:t>
            </a:r>
            <a:r>
              <a:rPr lang="en-US" sz="3200" b="1" dirty="0" err="1">
                <a:latin typeface="Arial Rounded MT Bold" panose="020F0704030504030204" pitchFamily="34" charset="0"/>
              </a:rPr>
              <a:t>aprendizaje</a:t>
            </a:r>
            <a:r>
              <a:rPr lang="en-US" sz="3200" b="1" dirty="0">
                <a:latin typeface="Arial Rounded MT Bold" panose="020F0704030504030204" pitchFamily="34" charset="0"/>
              </a:rPr>
              <a:t> </a:t>
            </a:r>
            <a:r>
              <a:rPr lang="en-US" sz="3200" b="1" dirty="0" err="1">
                <a:latin typeface="Arial Rounded MT Bold" panose="020F0704030504030204" pitchFamily="34" charset="0"/>
              </a:rPr>
              <a:t>presencial</a:t>
            </a:r>
            <a:endParaRPr lang="es-419" sz="32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48436A8F-97FE-47F1-B365-1CC15581874F}"/>
              </a:ext>
            </a:extLst>
          </p:cNvPr>
          <p:cNvSpPr>
            <a:spLocks noGrp="1"/>
          </p:cNvSpPr>
          <p:nvPr>
            <p:ph sz="quarter" idx="13"/>
          </p:nvPr>
        </p:nvSpPr>
        <p:spPr>
          <a:xfrm>
            <a:off x="228601" y="1554193"/>
            <a:ext cx="11717322" cy="5078158"/>
          </a:xfrm>
        </p:spPr>
        <p:txBody>
          <a:bodyPr>
            <a:normAutofit/>
          </a:bodyPr>
          <a:lstStyle/>
          <a:p>
            <a:pPr marL="201168" lvl="1" indent="0">
              <a:buNone/>
            </a:pPr>
            <a:endParaRPr lang="en-US" dirty="0">
              <a:solidFill>
                <a:srgbClr val="0070C0"/>
              </a:solidFill>
            </a:endParaRPr>
          </a:p>
          <a:p>
            <a:pPr lvl="1">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Students attend in-person or virtually with the option to change at the end of a grading period per TEA guidelines.  </a:t>
            </a:r>
            <a:r>
              <a:rPr lang="es-ES" dirty="0">
                <a:latin typeface="Arial Rounded MT Bold" panose="020F0704030504030204" pitchFamily="34" charset="0"/>
              </a:rPr>
              <a:t>Los estudiantes asisten en persona o virtualmente con la opción de cambiar al final de un período de calificaciones según las pautas de la TEA.</a:t>
            </a:r>
            <a:endParaRPr lang="en-US" dirty="0">
              <a:latin typeface="Arial Rounded MT Bold" panose="020F0704030504030204" pitchFamily="34" charset="0"/>
            </a:endParaRPr>
          </a:p>
          <a:p>
            <a:pPr lvl="1">
              <a:buFont typeface="Wingdings" panose="05000000000000000000" pitchFamily="2" charset="2"/>
              <a:buChar char="Ø"/>
            </a:pPr>
            <a:endParaRPr lang="en-US" dirty="0">
              <a:solidFill>
                <a:schemeClr val="accent2">
                  <a:lumMod val="75000"/>
                </a:schemeClr>
              </a:solidFill>
              <a:latin typeface="Arial Rounded MT Bold" panose="020F0704030504030204" pitchFamily="34" charset="0"/>
            </a:endParaRPr>
          </a:p>
          <a:p>
            <a:pPr lvl="1">
              <a:buFont typeface="Wingdings" panose="05000000000000000000" pitchFamily="2" charset="2"/>
              <a:buChar char="Ø"/>
            </a:pPr>
            <a:endParaRPr lang="en-US" dirty="0">
              <a:solidFill>
                <a:schemeClr val="accent2">
                  <a:lumMod val="75000"/>
                </a:schemeClr>
              </a:solidFill>
              <a:latin typeface="Arial Rounded MT Bold" panose="020F0704030504030204" pitchFamily="34" charset="0"/>
            </a:endParaRPr>
          </a:p>
          <a:p>
            <a:pPr lvl="1">
              <a:buFont typeface="Wingdings" panose="05000000000000000000" pitchFamily="2" charset="2"/>
              <a:buChar char="Ø"/>
            </a:pPr>
            <a:endParaRPr lang="en-US" dirty="0">
              <a:solidFill>
                <a:schemeClr val="accent2">
                  <a:lumMod val="75000"/>
                </a:schemeClr>
              </a:solidFill>
              <a:latin typeface="Arial Rounded MT Bold" panose="020F0704030504030204" pitchFamily="34" charset="0"/>
            </a:endParaRPr>
          </a:p>
          <a:p>
            <a:pPr lvl="1">
              <a:buFont typeface="Wingdings" panose="05000000000000000000" pitchFamily="2" charset="2"/>
              <a:buChar char="Ø"/>
            </a:pPr>
            <a:endParaRPr lang="en-US" dirty="0">
              <a:solidFill>
                <a:schemeClr val="accent2">
                  <a:lumMod val="75000"/>
                </a:schemeClr>
              </a:solidFill>
              <a:latin typeface="Arial Rounded MT Bold" panose="020F0704030504030204" pitchFamily="34" charset="0"/>
            </a:endParaRPr>
          </a:p>
          <a:p>
            <a:pPr lvl="1">
              <a:buFont typeface="Wingdings" panose="05000000000000000000" pitchFamily="2" charset="2"/>
              <a:buChar char="Ø"/>
            </a:pPr>
            <a:endParaRPr lang="en-US" dirty="0">
              <a:solidFill>
                <a:schemeClr val="accent2">
                  <a:lumMod val="75000"/>
                </a:schemeClr>
              </a:solidFill>
              <a:latin typeface="Arial Rounded MT Bold" panose="020F0704030504030204" pitchFamily="34" charset="0"/>
            </a:endParaRPr>
          </a:p>
          <a:p>
            <a:pPr lvl="1">
              <a:buFont typeface="Wingdings" panose="05000000000000000000" pitchFamily="2" charset="2"/>
              <a:buChar char="Ø"/>
            </a:pPr>
            <a:endParaRPr lang="en-US" dirty="0">
              <a:solidFill>
                <a:schemeClr val="accent2">
                  <a:lumMod val="75000"/>
                </a:schemeClr>
              </a:solidFill>
              <a:latin typeface="Arial Rounded MT Bold" panose="020F0704030504030204" pitchFamily="34" charset="0"/>
            </a:endParaRPr>
          </a:p>
          <a:p>
            <a:pPr lvl="1">
              <a:buFont typeface="Wingdings" panose="05000000000000000000" pitchFamily="2" charset="2"/>
              <a:buChar char="Ø"/>
            </a:pPr>
            <a:endParaRPr lang="en-US" dirty="0">
              <a:solidFill>
                <a:schemeClr val="accent2">
                  <a:lumMod val="75000"/>
                </a:schemeClr>
              </a:solidFill>
              <a:latin typeface="Arial Rounded MT Bold" panose="020F0704030504030204" pitchFamily="34" charset="0"/>
            </a:endParaRPr>
          </a:p>
          <a:p>
            <a:pPr lvl="1">
              <a:buFont typeface="Wingdings" panose="05000000000000000000" pitchFamily="2" charset="2"/>
              <a:buChar char="Ø"/>
            </a:pPr>
            <a:endParaRPr lang="en-US" dirty="0">
              <a:solidFill>
                <a:schemeClr val="accent2">
                  <a:lumMod val="75000"/>
                </a:schemeClr>
              </a:solidFill>
              <a:latin typeface="Arial Rounded MT Bold" panose="020F0704030504030204" pitchFamily="34" charset="0"/>
            </a:endParaRPr>
          </a:p>
          <a:p>
            <a:pPr lvl="1">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October 1</a:t>
            </a:r>
            <a:r>
              <a:rPr lang="en-US" baseline="30000" dirty="0">
                <a:solidFill>
                  <a:schemeClr val="accent2">
                    <a:lumMod val="75000"/>
                  </a:schemeClr>
                </a:solidFill>
                <a:latin typeface="Arial Rounded MT Bold" panose="020F0704030504030204" pitchFamily="34" charset="0"/>
              </a:rPr>
              <a:t>st</a:t>
            </a:r>
            <a:r>
              <a:rPr lang="en-US" dirty="0">
                <a:solidFill>
                  <a:schemeClr val="accent2">
                    <a:lumMod val="75000"/>
                  </a:schemeClr>
                </a:solidFill>
                <a:latin typeface="Arial Rounded MT Bold" panose="020F0704030504030204" pitchFamily="34" charset="0"/>
              </a:rPr>
              <a:t> and 2</a:t>
            </a:r>
            <a:r>
              <a:rPr lang="en-US" baseline="30000" dirty="0">
                <a:solidFill>
                  <a:schemeClr val="accent2">
                    <a:lumMod val="75000"/>
                  </a:schemeClr>
                </a:solidFill>
                <a:latin typeface="Arial Rounded MT Bold" panose="020F0704030504030204" pitchFamily="34" charset="0"/>
              </a:rPr>
              <a:t>nd</a:t>
            </a:r>
            <a:r>
              <a:rPr lang="en-US" dirty="0">
                <a:solidFill>
                  <a:schemeClr val="accent2">
                    <a:lumMod val="75000"/>
                  </a:schemeClr>
                </a:solidFill>
                <a:latin typeface="Arial Rounded MT Bold" panose="020F0704030504030204" pitchFamily="34" charset="0"/>
              </a:rPr>
              <a:t> will be used for teacher preparation.  On those days, students will complete asynchronous work.  </a:t>
            </a:r>
            <a:r>
              <a:rPr lang="es-ES" dirty="0">
                <a:latin typeface="Arial Rounded MT Bold" panose="020F0704030504030204" pitchFamily="34" charset="0"/>
              </a:rPr>
              <a:t>El 1 y 2 de octubre se utilizarán para la preparación de los maestros. En esos días, los estudiantes completarán el trabajo asincrónico.</a:t>
            </a:r>
            <a:endParaRPr lang="en-US" dirty="0">
              <a:latin typeface="Arial Rounded MT Bold" panose="020F0704030504030204" pitchFamily="34" charset="0"/>
            </a:endParaRPr>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pic>
        <p:nvPicPr>
          <p:cNvPr id="8" name="Picture 7"/>
          <p:cNvPicPr>
            <a:picLocks noChangeAspect="1"/>
          </p:cNvPicPr>
          <p:nvPr/>
        </p:nvPicPr>
        <p:blipFill>
          <a:blip r:embed="rId2"/>
          <a:stretch>
            <a:fillRect/>
          </a:stretch>
        </p:blipFill>
        <p:spPr>
          <a:xfrm>
            <a:off x="228600" y="108232"/>
            <a:ext cx="2327033" cy="1099916"/>
          </a:xfrm>
          <a:prstGeom prst="rect">
            <a:avLst/>
          </a:prstGeom>
        </p:spPr>
      </p:pic>
      <p:sp>
        <p:nvSpPr>
          <p:cNvPr id="9" name="Rectangle 1">
            <a:extLst>
              <a:ext uri="{FF2B5EF4-FFF2-40B4-BE49-F238E27FC236}">
                <a16:creationId xmlns:a16="http://schemas.microsoft.com/office/drawing/2014/main" id="{90B495AF-DFA9-402E-858A-B9C4C3A80BB3}"/>
              </a:ext>
            </a:extLst>
          </p:cNvPr>
          <p:cNvSpPr>
            <a:spLocks noChangeArrowheads="1"/>
          </p:cNvSpPr>
          <p:nvPr/>
        </p:nvSpPr>
        <p:spPr bwMode="auto">
          <a:xfrm>
            <a:off x="3305175" y="1846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5F28B2D9-3A0E-4625-B963-2B904CA77150}"/>
              </a:ext>
            </a:extLst>
          </p:cNvPr>
          <p:cNvSpPr/>
          <p:nvPr/>
        </p:nvSpPr>
        <p:spPr>
          <a:xfrm>
            <a:off x="1066799" y="2592326"/>
            <a:ext cx="5147984" cy="369332"/>
          </a:xfrm>
          <a:prstGeom prst="rect">
            <a:avLst/>
          </a:prstGeom>
        </p:spPr>
        <p:txBody>
          <a:bodyPr wrap="square">
            <a:spAutoFit/>
          </a:bodyPr>
          <a:lstStyle/>
          <a:p>
            <a:r>
              <a:rPr lang="en-US" dirty="0"/>
              <a:t> </a:t>
            </a:r>
          </a:p>
        </p:txBody>
      </p:sp>
      <p:graphicFrame>
        <p:nvGraphicFramePr>
          <p:cNvPr id="4" name="Table 3">
            <a:extLst>
              <a:ext uri="{FF2B5EF4-FFF2-40B4-BE49-F238E27FC236}">
                <a16:creationId xmlns:a16="http://schemas.microsoft.com/office/drawing/2014/main" id="{95E9F3A7-7A71-492B-930F-D32B58E759D6}"/>
              </a:ext>
            </a:extLst>
          </p:cNvPr>
          <p:cNvGraphicFramePr>
            <a:graphicFrameLocks noGrp="1"/>
          </p:cNvGraphicFramePr>
          <p:nvPr>
            <p:extLst>
              <p:ext uri="{D42A27DB-BD31-4B8C-83A1-F6EECF244321}">
                <p14:modId xmlns:p14="http://schemas.microsoft.com/office/powerpoint/2010/main" val="3789460739"/>
              </p:ext>
            </p:extLst>
          </p:nvPr>
        </p:nvGraphicFramePr>
        <p:xfrm>
          <a:off x="558509" y="3103900"/>
          <a:ext cx="7969540" cy="1584886"/>
        </p:xfrm>
        <a:graphic>
          <a:graphicData uri="http://schemas.openxmlformats.org/drawingml/2006/table">
            <a:tbl>
              <a:tblPr firstRow="1" firstCol="1" bandRow="1">
                <a:tableStyleId>{5C22544A-7EE6-4342-B048-85BDC9FD1C3A}</a:tableStyleId>
              </a:tblPr>
              <a:tblGrid>
                <a:gridCol w="4591505">
                  <a:extLst>
                    <a:ext uri="{9D8B030D-6E8A-4147-A177-3AD203B41FA5}">
                      <a16:colId xmlns:a16="http://schemas.microsoft.com/office/drawing/2014/main" val="1591113442"/>
                    </a:ext>
                  </a:extLst>
                </a:gridCol>
                <a:gridCol w="1885796">
                  <a:extLst>
                    <a:ext uri="{9D8B030D-6E8A-4147-A177-3AD203B41FA5}">
                      <a16:colId xmlns:a16="http://schemas.microsoft.com/office/drawing/2014/main" val="2841757868"/>
                    </a:ext>
                  </a:extLst>
                </a:gridCol>
                <a:gridCol w="1492239">
                  <a:extLst>
                    <a:ext uri="{9D8B030D-6E8A-4147-A177-3AD203B41FA5}">
                      <a16:colId xmlns:a16="http://schemas.microsoft.com/office/drawing/2014/main" val="4134473946"/>
                    </a:ext>
                  </a:extLst>
                </a:gridCol>
              </a:tblGrid>
              <a:tr h="398986">
                <a:tc>
                  <a:txBody>
                    <a:bodyPr/>
                    <a:lstStyle/>
                    <a:p>
                      <a:pPr marL="0" marR="0">
                        <a:spcBef>
                          <a:spcPts val="0"/>
                        </a:spcBef>
                        <a:spcAft>
                          <a:spcPts val="0"/>
                        </a:spcAft>
                      </a:pPr>
                      <a:r>
                        <a:rPr lang="en-US" sz="1600">
                          <a:effectLst/>
                        </a:rPr>
                        <a:t>Grades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Report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Frequency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7474720"/>
                  </a:ext>
                </a:extLst>
              </a:tr>
              <a:tr h="387928">
                <a:tc>
                  <a:txBody>
                    <a:bodyPr/>
                    <a:lstStyle/>
                    <a:p>
                      <a:pPr marL="0" marR="0">
                        <a:spcBef>
                          <a:spcPts val="0"/>
                        </a:spcBef>
                        <a:spcAft>
                          <a:spcPts val="0"/>
                        </a:spcAft>
                      </a:pPr>
                      <a:r>
                        <a:rPr lang="en-US" sz="1600">
                          <a:effectLst/>
                        </a:rPr>
                        <a:t>6</a:t>
                      </a:r>
                      <a:r>
                        <a:rPr lang="en-US" sz="1600" baseline="30000">
                          <a:effectLst/>
                        </a:rPr>
                        <a:t>th</a:t>
                      </a:r>
                      <a:r>
                        <a:rPr lang="en-US" sz="1600">
                          <a:effectLst/>
                        </a:rPr>
                        <a:t> , 9</a:t>
                      </a:r>
                      <a:r>
                        <a:rPr lang="en-US" sz="1600" baseline="30000">
                          <a:effectLst/>
                        </a:rPr>
                        <a:t>th</a:t>
                      </a:r>
                      <a:r>
                        <a:rPr lang="en-US" sz="1600">
                          <a:effectLst/>
                        </a:rPr>
                        <a:t> and </a:t>
                      </a:r>
                      <a:r>
                        <a:rPr lang="en-US" sz="1600" u="sng">
                          <a:effectLst/>
                        </a:rPr>
                        <a:t>ALL</a:t>
                      </a:r>
                      <a:r>
                        <a:rPr lang="en-US" sz="1600">
                          <a:effectLst/>
                        </a:rPr>
                        <a:t> students new to WLI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October 5</a:t>
                      </a:r>
                      <a:r>
                        <a:rPr lang="en-US" sz="1600" baseline="30000" dirty="0">
                          <a:effectLst/>
                        </a:rPr>
                        <a:t>th</a:t>
                      </a:r>
                      <a:r>
                        <a:rPr lang="en-US" sz="16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Daily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812862"/>
                  </a:ext>
                </a:extLst>
              </a:tr>
              <a:tr h="398986">
                <a:tc>
                  <a:txBody>
                    <a:bodyPr/>
                    <a:lstStyle/>
                    <a:p>
                      <a:pPr marL="0" marR="0">
                        <a:spcBef>
                          <a:spcPts val="0"/>
                        </a:spcBef>
                        <a:spcAft>
                          <a:spcPts val="0"/>
                        </a:spcAft>
                      </a:pPr>
                      <a:r>
                        <a:rPr lang="en-US" sz="1600">
                          <a:effectLst/>
                        </a:rPr>
                        <a:t>7</a:t>
                      </a:r>
                      <a:r>
                        <a:rPr lang="en-US" sz="1600" baseline="30000">
                          <a:effectLst/>
                        </a:rPr>
                        <a:t>th</a:t>
                      </a:r>
                      <a:r>
                        <a:rPr lang="en-US" sz="1600">
                          <a:effectLst/>
                        </a:rPr>
                        <a:t> , 10</a:t>
                      </a:r>
                      <a:r>
                        <a:rPr lang="en-US" sz="1600" baseline="30000">
                          <a:effectLst/>
                        </a:rPr>
                        <a:t>th</a:t>
                      </a: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October 13</a:t>
                      </a:r>
                      <a:r>
                        <a:rPr lang="en-US" sz="1600" baseline="30000">
                          <a:effectLst/>
                        </a:rPr>
                        <a:t>th</a:t>
                      </a: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Daily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999163"/>
                  </a:ext>
                </a:extLst>
              </a:tr>
              <a:tr h="398986">
                <a:tc>
                  <a:txBody>
                    <a:bodyPr/>
                    <a:lstStyle/>
                    <a:p>
                      <a:pPr marL="0" marR="0">
                        <a:spcBef>
                          <a:spcPts val="0"/>
                        </a:spcBef>
                        <a:spcAft>
                          <a:spcPts val="0"/>
                        </a:spcAft>
                      </a:pPr>
                      <a:r>
                        <a:rPr lang="en-US" sz="1600">
                          <a:effectLst/>
                        </a:rPr>
                        <a:t>8</a:t>
                      </a:r>
                      <a:r>
                        <a:rPr lang="en-US" sz="1600" baseline="30000">
                          <a:effectLst/>
                        </a:rPr>
                        <a:t>th</a:t>
                      </a:r>
                      <a:r>
                        <a:rPr lang="en-US" sz="1600">
                          <a:effectLst/>
                        </a:rPr>
                        <a:t>, 11</a:t>
                      </a:r>
                      <a:r>
                        <a:rPr lang="en-US" sz="1600" baseline="30000">
                          <a:effectLst/>
                        </a:rPr>
                        <a:t>th</a:t>
                      </a:r>
                      <a:r>
                        <a:rPr lang="en-US" sz="1600">
                          <a:effectLst/>
                        </a:rPr>
                        <a:t> and 12</a:t>
                      </a:r>
                      <a:r>
                        <a:rPr lang="en-US" sz="1600" baseline="30000">
                          <a:effectLst/>
                        </a:rPr>
                        <a:t>th</a:t>
                      </a: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October 19</a:t>
                      </a:r>
                      <a:r>
                        <a:rPr lang="en-US" sz="1600" baseline="30000">
                          <a:effectLst/>
                        </a:rPr>
                        <a:t>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Daily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9451702"/>
                  </a:ext>
                </a:extLst>
              </a:tr>
            </a:tbl>
          </a:graphicData>
        </a:graphic>
      </p:graphicFrame>
      <p:pic>
        <p:nvPicPr>
          <p:cNvPr id="12" name="Picture 11">
            <a:extLst>
              <a:ext uri="{FF2B5EF4-FFF2-40B4-BE49-F238E27FC236}">
                <a16:creationId xmlns:a16="http://schemas.microsoft.com/office/drawing/2014/main" id="{57DC2D4D-7AAA-4B07-B110-5ABE2E7BB521}"/>
              </a:ext>
            </a:extLst>
          </p:cNvPr>
          <p:cNvPicPr>
            <a:picLocks noChangeAspect="1"/>
          </p:cNvPicPr>
          <p:nvPr/>
        </p:nvPicPr>
        <p:blipFill>
          <a:blip r:embed="rId3"/>
          <a:stretch>
            <a:fillRect/>
          </a:stretch>
        </p:blipFill>
        <p:spPr>
          <a:xfrm>
            <a:off x="9733949" y="2592326"/>
            <a:ext cx="2115204" cy="2281678"/>
          </a:xfrm>
          <a:prstGeom prst="rect">
            <a:avLst/>
          </a:prstGeom>
        </p:spPr>
      </p:pic>
    </p:spTree>
    <p:extLst>
      <p:ext uri="{BB962C8B-B14F-4D97-AF65-F5344CB8AC3E}">
        <p14:creationId xmlns:p14="http://schemas.microsoft.com/office/powerpoint/2010/main" val="83875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5F5D-7F67-4DB8-83AF-281BE77418F8}"/>
              </a:ext>
            </a:extLst>
          </p:cNvPr>
          <p:cNvSpPr>
            <a:spLocks noGrp="1"/>
          </p:cNvSpPr>
          <p:nvPr>
            <p:ph type="title"/>
          </p:nvPr>
        </p:nvSpPr>
        <p:spPr>
          <a:xfrm>
            <a:off x="2817341" y="286604"/>
            <a:ext cx="6450228" cy="1038056"/>
          </a:xfrm>
        </p:spPr>
        <p:txBody>
          <a:bodyPr/>
          <a:lstStyle/>
          <a:p>
            <a:r>
              <a:rPr lang="en-US" sz="2800" dirty="0">
                <a:solidFill>
                  <a:srgbClr val="FF0000"/>
                </a:solidFill>
                <a:latin typeface="Arial Rounded MT Bold" panose="020F0704030504030204" pitchFamily="34" charset="0"/>
              </a:rPr>
              <a:t>Transition to In-Person Learning</a:t>
            </a:r>
            <a:br>
              <a:rPr lang="en-US" sz="2800" dirty="0">
                <a:latin typeface="Arial Rounded MT Bold" panose="020F0704030504030204" pitchFamily="34" charset="0"/>
              </a:rPr>
            </a:br>
            <a:r>
              <a:rPr lang="en-US" sz="2800" b="1" dirty="0" err="1">
                <a:latin typeface="Arial Rounded MT Bold" panose="020F0704030504030204" pitchFamily="34" charset="0"/>
              </a:rPr>
              <a:t>Transición</a:t>
            </a:r>
            <a:r>
              <a:rPr lang="en-US" sz="2800" b="1" dirty="0">
                <a:latin typeface="Arial Rounded MT Bold" panose="020F0704030504030204" pitchFamily="34" charset="0"/>
              </a:rPr>
              <a:t> al </a:t>
            </a:r>
            <a:r>
              <a:rPr lang="en-US" sz="2800" b="1" dirty="0" err="1">
                <a:latin typeface="Arial Rounded MT Bold" panose="020F0704030504030204" pitchFamily="34" charset="0"/>
              </a:rPr>
              <a:t>aprendizaje</a:t>
            </a:r>
            <a:r>
              <a:rPr lang="en-US" sz="2800" b="1" dirty="0">
                <a:latin typeface="Arial Rounded MT Bold" panose="020F0704030504030204" pitchFamily="34" charset="0"/>
              </a:rPr>
              <a:t> </a:t>
            </a:r>
            <a:r>
              <a:rPr lang="en-US" sz="2800" b="1" dirty="0" err="1">
                <a:latin typeface="Arial Rounded MT Bold" panose="020F0704030504030204" pitchFamily="34" charset="0"/>
              </a:rPr>
              <a:t>presencial</a:t>
            </a:r>
            <a:endParaRPr lang="en-US" dirty="0">
              <a:solidFill>
                <a:schemeClr val="tx1"/>
              </a:solidFill>
            </a:endParaRPr>
          </a:p>
        </p:txBody>
      </p:sp>
      <p:pic>
        <p:nvPicPr>
          <p:cNvPr id="5" name="Picture 4" descr="A close up of a sign&#10;&#10;Description automatically generated">
            <a:extLst>
              <a:ext uri="{FF2B5EF4-FFF2-40B4-BE49-F238E27FC236}">
                <a16:creationId xmlns:a16="http://schemas.microsoft.com/office/drawing/2014/main" id="{A64C5216-8026-4579-9CC7-08066AD53F33}"/>
              </a:ext>
            </a:extLst>
          </p:cNvPr>
          <p:cNvPicPr>
            <a:picLocks noChangeAspect="1"/>
          </p:cNvPicPr>
          <p:nvPr/>
        </p:nvPicPr>
        <p:blipFill>
          <a:blip r:embed="rId2"/>
          <a:stretch>
            <a:fillRect/>
          </a:stretch>
        </p:blipFill>
        <p:spPr>
          <a:xfrm>
            <a:off x="216109" y="187374"/>
            <a:ext cx="2406093" cy="1137285"/>
          </a:xfrm>
          <a:prstGeom prst="rect">
            <a:avLst/>
          </a:prstGeom>
        </p:spPr>
      </p:pic>
      <p:sp>
        <p:nvSpPr>
          <p:cNvPr id="8" name="TextBox 7">
            <a:extLst>
              <a:ext uri="{FF2B5EF4-FFF2-40B4-BE49-F238E27FC236}">
                <a16:creationId xmlns:a16="http://schemas.microsoft.com/office/drawing/2014/main" id="{A5470B34-A9F7-4695-9F4C-2632D08CBD56}"/>
              </a:ext>
            </a:extLst>
          </p:cNvPr>
          <p:cNvSpPr txBox="1"/>
          <p:nvPr/>
        </p:nvSpPr>
        <p:spPr>
          <a:xfrm>
            <a:off x="3575154" y="26257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EE633071-0DB0-4DF8-A43C-0B9854C6AD3E}"/>
              </a:ext>
            </a:extLst>
          </p:cNvPr>
          <p:cNvSpPr txBox="1"/>
          <p:nvPr/>
        </p:nvSpPr>
        <p:spPr>
          <a:xfrm>
            <a:off x="4611974" y="293807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4" name="TextBox 23">
            <a:extLst>
              <a:ext uri="{FF2B5EF4-FFF2-40B4-BE49-F238E27FC236}">
                <a16:creationId xmlns:a16="http://schemas.microsoft.com/office/drawing/2014/main" id="{45412D98-4EAD-4842-85E1-54B1CE3037C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Rectangle 1">
            <a:extLst>
              <a:ext uri="{FF2B5EF4-FFF2-40B4-BE49-F238E27FC236}">
                <a16:creationId xmlns:a16="http://schemas.microsoft.com/office/drawing/2014/main" id="{CFE9FB5B-8716-4803-8EA6-391142732A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Content Placeholder 3">
            <a:extLst>
              <a:ext uri="{FF2B5EF4-FFF2-40B4-BE49-F238E27FC236}">
                <a16:creationId xmlns:a16="http://schemas.microsoft.com/office/drawing/2014/main" id="{9D512C61-0A0C-4F33-B794-2A3E8B3AE7AD}"/>
              </a:ext>
            </a:extLst>
          </p:cNvPr>
          <p:cNvSpPr>
            <a:spLocks noGrp="1"/>
          </p:cNvSpPr>
          <p:nvPr>
            <p:ph sz="quarter" idx="13"/>
          </p:nvPr>
        </p:nvSpPr>
        <p:spPr>
          <a:xfrm>
            <a:off x="685800" y="2063396"/>
            <a:ext cx="10394707" cy="3933749"/>
          </a:xfrm>
        </p:spPr>
        <p:txBody>
          <a:bodyPr>
            <a:normAutofit/>
          </a:bodyPr>
          <a:lstStyle/>
          <a:p>
            <a:pPr>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  We will be using a similar instructional model as the one we have used during the virtual-only period. </a:t>
            </a:r>
            <a:r>
              <a:rPr lang="es-ES" dirty="0">
                <a:solidFill>
                  <a:schemeClr val="accent2">
                    <a:lumMod val="75000"/>
                  </a:schemeClr>
                </a:solidFill>
                <a:latin typeface="Arial Rounded MT Bold" panose="020F0704030504030204" pitchFamily="34" charset="0"/>
              </a:rPr>
              <a:t> </a:t>
            </a:r>
            <a:r>
              <a:rPr lang="es-ES" dirty="0">
                <a:latin typeface="Arial Rounded MT Bold" panose="020F0704030504030204" pitchFamily="34" charset="0"/>
              </a:rPr>
              <a:t>Usaremos un modelo de instrucción similar al que usamos durante el período solo virtual.</a:t>
            </a:r>
          </a:p>
          <a:p>
            <a:pPr>
              <a:buFont typeface="Wingdings" panose="05000000000000000000" pitchFamily="2" charset="2"/>
              <a:buChar char="Ø"/>
            </a:pPr>
            <a:endParaRPr lang="en-US" dirty="0">
              <a:latin typeface="Arial Rounded MT Bold" panose="020F0704030504030204" pitchFamily="34" charset="0"/>
            </a:endParaRPr>
          </a:p>
          <a:p>
            <a:pPr>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Teachers will record the direct teach part of their lesson the first time it is presented and upload it in their Google Classroom (15-20 minutes) at the end of the period.  The rest of the time will be dedicated to students completing their assignment and the teacher providing support. </a:t>
            </a:r>
            <a:r>
              <a:rPr lang="es-ES" dirty="0">
                <a:latin typeface="Arial Rounded MT Bold" panose="020F0704030504030204" pitchFamily="34" charset="0"/>
              </a:rPr>
              <a:t>Los profesores grabarán la parte de enseñanza directa de su lección la primera vez que se presente y la subirán a su Google </a:t>
            </a:r>
            <a:r>
              <a:rPr lang="es-ES" dirty="0" err="1">
                <a:latin typeface="Arial Rounded MT Bold" panose="020F0704030504030204" pitchFamily="34" charset="0"/>
              </a:rPr>
              <a:t>Classroom</a:t>
            </a:r>
            <a:r>
              <a:rPr lang="es-ES" dirty="0">
                <a:latin typeface="Arial Rounded MT Bold" panose="020F0704030504030204" pitchFamily="34" charset="0"/>
              </a:rPr>
              <a:t> (15-20 minutos) al final del período. El resto del tiempo se dedicará a que los estudiantes completen su tarea y el maestro brinde apoyo.</a:t>
            </a:r>
            <a:endParaRPr lang="en-US" dirty="0">
              <a:latin typeface="Arial Rounded MT Bold" panose="020F0704030504030204" pitchFamily="34" charset="0"/>
            </a:endParaRPr>
          </a:p>
          <a:p>
            <a:pPr>
              <a:buFont typeface="Wingdings" panose="05000000000000000000" pitchFamily="2" charset="2"/>
              <a:buChar char="Ø"/>
            </a:pPr>
            <a:endParaRPr lang="en-US" dirty="0">
              <a:solidFill>
                <a:schemeClr val="accent2">
                  <a:lumMod val="75000"/>
                </a:schemeClr>
              </a:solidFill>
              <a:latin typeface="Arial Rounded MT Bold" panose="020F0704030504030204" pitchFamily="34" charset="0"/>
            </a:endParaRPr>
          </a:p>
        </p:txBody>
      </p:sp>
      <p:pic>
        <p:nvPicPr>
          <p:cNvPr id="6" name="Picture 5">
            <a:extLst>
              <a:ext uri="{FF2B5EF4-FFF2-40B4-BE49-F238E27FC236}">
                <a16:creationId xmlns:a16="http://schemas.microsoft.com/office/drawing/2014/main" id="{05B3CD31-C13D-487C-B008-01E3819BBF4E}"/>
              </a:ext>
            </a:extLst>
          </p:cNvPr>
          <p:cNvPicPr>
            <a:picLocks noChangeAspect="1"/>
          </p:cNvPicPr>
          <p:nvPr/>
        </p:nvPicPr>
        <p:blipFill>
          <a:blip r:embed="rId3"/>
          <a:stretch>
            <a:fillRect/>
          </a:stretch>
        </p:blipFill>
        <p:spPr>
          <a:xfrm>
            <a:off x="9753599" y="331824"/>
            <a:ext cx="1572895" cy="1299071"/>
          </a:xfrm>
          <a:prstGeom prst="rect">
            <a:avLst/>
          </a:prstGeom>
        </p:spPr>
      </p:pic>
    </p:spTree>
    <p:extLst>
      <p:ext uri="{BB962C8B-B14F-4D97-AF65-F5344CB8AC3E}">
        <p14:creationId xmlns:p14="http://schemas.microsoft.com/office/powerpoint/2010/main" val="272117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815BD8-1879-4930-8B12-CEE3818D6BCA}"/>
              </a:ext>
            </a:extLst>
          </p:cNvPr>
          <p:cNvPicPr>
            <a:picLocks noChangeAspect="1"/>
          </p:cNvPicPr>
          <p:nvPr/>
        </p:nvPicPr>
        <p:blipFill>
          <a:blip r:embed="rId2"/>
          <a:stretch>
            <a:fillRect/>
          </a:stretch>
        </p:blipFill>
        <p:spPr>
          <a:xfrm>
            <a:off x="227657" y="102045"/>
            <a:ext cx="2408129" cy="1133954"/>
          </a:xfrm>
          <a:prstGeom prst="rect">
            <a:avLst/>
          </a:prstGeom>
        </p:spPr>
      </p:pic>
      <p:sp>
        <p:nvSpPr>
          <p:cNvPr id="13" name="Title 1">
            <a:extLst>
              <a:ext uri="{FF2B5EF4-FFF2-40B4-BE49-F238E27FC236}">
                <a16:creationId xmlns:a16="http://schemas.microsoft.com/office/drawing/2014/main" id="{6E1A3B2D-7592-4721-A432-0D557F8F2216}"/>
              </a:ext>
            </a:extLst>
          </p:cNvPr>
          <p:cNvSpPr txBox="1">
            <a:spLocks/>
          </p:cNvSpPr>
          <p:nvPr/>
        </p:nvSpPr>
        <p:spPr>
          <a:xfrm>
            <a:off x="2940908" y="60912"/>
            <a:ext cx="6400801"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dirty="0">
                <a:solidFill>
                  <a:srgbClr val="FF0000"/>
                </a:solidFill>
                <a:latin typeface="Arial Rounded MT Bold" panose="020F0704030504030204" pitchFamily="34" charset="0"/>
              </a:rPr>
              <a:t>Transition to In-Person Learning</a:t>
            </a:r>
            <a:br>
              <a:rPr lang="en-US" sz="2800" dirty="0">
                <a:latin typeface="Arial Rounded MT Bold" panose="020F0704030504030204" pitchFamily="34" charset="0"/>
              </a:rPr>
            </a:br>
            <a:r>
              <a:rPr lang="en-US" sz="2800" b="1" dirty="0" err="1">
                <a:latin typeface="Arial Rounded MT Bold" panose="020F0704030504030204" pitchFamily="34" charset="0"/>
              </a:rPr>
              <a:t>Transición</a:t>
            </a:r>
            <a:r>
              <a:rPr lang="en-US" sz="2800" b="1" dirty="0">
                <a:latin typeface="Arial Rounded MT Bold" panose="020F0704030504030204" pitchFamily="34" charset="0"/>
              </a:rPr>
              <a:t> al </a:t>
            </a:r>
            <a:r>
              <a:rPr lang="en-US" sz="2800" b="1" dirty="0" err="1">
                <a:latin typeface="Arial Rounded MT Bold" panose="020F0704030504030204" pitchFamily="34" charset="0"/>
              </a:rPr>
              <a:t>aprendizaje</a:t>
            </a:r>
            <a:r>
              <a:rPr lang="en-US" sz="2800" b="1" dirty="0">
                <a:latin typeface="Arial Rounded MT Bold" panose="020F0704030504030204" pitchFamily="34" charset="0"/>
              </a:rPr>
              <a:t> </a:t>
            </a:r>
            <a:r>
              <a:rPr lang="en-US" sz="2800" b="1" dirty="0" err="1">
                <a:latin typeface="Arial Rounded MT Bold" panose="020F0704030504030204" pitchFamily="34" charset="0"/>
              </a:rPr>
              <a:t>presencial</a:t>
            </a:r>
            <a:endParaRPr lang="en-US" dirty="0">
              <a:solidFill>
                <a:schemeClr val="tx1"/>
              </a:solidFill>
            </a:endParaRPr>
          </a:p>
        </p:txBody>
      </p:sp>
      <p:pic>
        <p:nvPicPr>
          <p:cNvPr id="10" name="Content Placeholder 9">
            <a:extLst>
              <a:ext uri="{FF2B5EF4-FFF2-40B4-BE49-F238E27FC236}">
                <a16:creationId xmlns:a16="http://schemas.microsoft.com/office/drawing/2014/main" id="{AFA36547-88AC-47E7-95C4-A4168A97D254}"/>
              </a:ext>
            </a:extLst>
          </p:cNvPr>
          <p:cNvPicPr>
            <a:picLocks noGrp="1" noChangeAspect="1"/>
          </p:cNvPicPr>
          <p:nvPr>
            <p:ph sz="quarter" idx="13"/>
          </p:nvPr>
        </p:nvPicPr>
        <p:blipFill>
          <a:blip r:embed="rId3"/>
          <a:stretch>
            <a:fillRect/>
          </a:stretch>
        </p:blipFill>
        <p:spPr>
          <a:xfrm>
            <a:off x="2940908" y="1614616"/>
            <a:ext cx="6054811" cy="4414710"/>
          </a:xfrm>
          <a:prstGeom prst="rect">
            <a:avLst/>
          </a:prstGeom>
        </p:spPr>
      </p:pic>
    </p:spTree>
    <p:extLst>
      <p:ext uri="{BB962C8B-B14F-4D97-AF65-F5344CB8AC3E}">
        <p14:creationId xmlns:p14="http://schemas.microsoft.com/office/powerpoint/2010/main" val="237075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A66B14-B349-49A4-9971-65740915E5D4}"/>
              </a:ext>
            </a:extLst>
          </p:cNvPr>
          <p:cNvSpPr>
            <a:spLocks noGrp="1"/>
          </p:cNvSpPr>
          <p:nvPr>
            <p:ph sz="quarter" idx="13"/>
          </p:nvPr>
        </p:nvSpPr>
        <p:spPr>
          <a:xfrm>
            <a:off x="685800" y="2063396"/>
            <a:ext cx="10394707" cy="4024366"/>
          </a:xfrm>
        </p:spPr>
        <p:txBody>
          <a:bodyPr>
            <a:normAutofit fontScale="92500" lnSpcReduction="10000"/>
          </a:bodyPr>
          <a:lstStyle/>
          <a:p>
            <a:r>
              <a:rPr lang="en-US" sz="1800" dirty="0">
                <a:solidFill>
                  <a:schemeClr val="accent2">
                    <a:lumMod val="75000"/>
                  </a:schemeClr>
                </a:solidFill>
                <a:latin typeface="Arial Rounded MT Bold" panose="020F0704030504030204" pitchFamily="34" charset="0"/>
              </a:rPr>
              <a:t>Students coming for in-person learning will be assigned a seat in the cafeteria upon arrival if they eat breakfast.  If the cafeteria reaches 50% capacity, the remaining students will be assigned to eat their bagged breakfast in the gym while maintaining 6-feet of social distancing. </a:t>
            </a:r>
            <a:r>
              <a:rPr lang="es-ES" sz="1800" dirty="0">
                <a:latin typeface="Arial Rounded MT Bold" panose="020F0704030504030204" pitchFamily="34" charset="0"/>
              </a:rPr>
              <a:t>A los estudiantes que vengan para el aprendizaje en persona se les asignará un asiento en la cafetería a su llegada si desayunan. Si la cafetería alcanza el 50% de su capacidad, los estudiantes restantes serán asignados a comer su desayuno en bolsas en el gimnasio mientras se mantiene una distancia social de 6 pies.</a:t>
            </a:r>
          </a:p>
          <a:p>
            <a:endParaRPr lang="en-US" sz="1800" dirty="0">
              <a:solidFill>
                <a:schemeClr val="accent2">
                  <a:lumMod val="75000"/>
                </a:schemeClr>
              </a:solidFill>
              <a:latin typeface="Arial Rounded MT Bold" panose="020F0704030504030204" pitchFamily="34" charset="0"/>
            </a:endParaRPr>
          </a:p>
          <a:p>
            <a:r>
              <a:rPr lang="en-US" sz="1800" dirty="0">
                <a:solidFill>
                  <a:schemeClr val="accent2">
                    <a:lumMod val="75000"/>
                  </a:schemeClr>
                </a:solidFill>
                <a:latin typeface="Arial Rounded MT Bold" panose="020F0704030504030204" pitchFamily="34" charset="0"/>
              </a:rPr>
              <a:t>Students not eating breakfast will report to the gym where they will maintain 6-feet of social distancing.  Students will not be allowed in school before 8:00 am. </a:t>
            </a:r>
            <a:r>
              <a:rPr lang="es-ES" sz="1800" dirty="0">
                <a:latin typeface="Arial Rounded MT Bold" panose="020F0704030504030204" pitchFamily="34" charset="0"/>
              </a:rPr>
              <a:t>Los estudiantes que no desayunen se reportarán al gimnasio donde mantendrán 6 pies de distancia social. No se permitirá la entrada de estudiantes a la escuela antes de las 8:00 am.</a:t>
            </a:r>
          </a:p>
          <a:p>
            <a:endParaRPr lang="en-US" sz="1800" dirty="0">
              <a:solidFill>
                <a:schemeClr val="accent2">
                  <a:lumMod val="75000"/>
                </a:schemeClr>
              </a:solidFill>
              <a:latin typeface="Arial Rounded MT Bold" panose="020F0704030504030204" pitchFamily="34" charset="0"/>
            </a:endParaRPr>
          </a:p>
          <a:p>
            <a:r>
              <a:rPr lang="en-US" sz="1800" dirty="0">
                <a:solidFill>
                  <a:schemeClr val="accent2">
                    <a:lumMod val="75000"/>
                  </a:schemeClr>
                </a:solidFill>
                <a:latin typeface="Arial Rounded MT Bold" panose="020F0704030504030204" pitchFamily="34" charset="0"/>
              </a:rPr>
              <a:t>Students will be dismissed to class at 8:15 am.  </a:t>
            </a:r>
            <a:r>
              <a:rPr lang="es-ES" dirty="0">
                <a:latin typeface="Arial Rounded MT Bold" panose="020F0704030504030204" pitchFamily="34" charset="0"/>
              </a:rPr>
              <a:t>Los estudiantes saldrán a clase a las 8:15 am.</a:t>
            </a:r>
            <a:endParaRPr lang="en-US" dirty="0">
              <a:latin typeface="Arial Rounded MT Bold" panose="020F0704030504030204" pitchFamily="34" charset="0"/>
            </a:endParaRPr>
          </a:p>
          <a:p>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DD694A41-3A62-469B-9109-BAE5558E967D}"/>
              </a:ext>
            </a:extLst>
          </p:cNvPr>
          <p:cNvPicPr>
            <a:picLocks noChangeAspect="1"/>
          </p:cNvPicPr>
          <p:nvPr/>
        </p:nvPicPr>
        <p:blipFill>
          <a:blip r:embed="rId2"/>
          <a:stretch>
            <a:fillRect/>
          </a:stretch>
        </p:blipFill>
        <p:spPr>
          <a:xfrm>
            <a:off x="274363" y="256732"/>
            <a:ext cx="2393840" cy="1127225"/>
          </a:xfrm>
          <a:prstGeom prst="rect">
            <a:avLst/>
          </a:prstGeom>
        </p:spPr>
      </p:pic>
      <p:sp>
        <p:nvSpPr>
          <p:cNvPr id="11" name="Title 1">
            <a:extLst>
              <a:ext uri="{FF2B5EF4-FFF2-40B4-BE49-F238E27FC236}">
                <a16:creationId xmlns:a16="http://schemas.microsoft.com/office/drawing/2014/main" id="{2E7D2AC1-0FD6-4BB7-873B-3E2DEFD7FF2E}"/>
              </a:ext>
            </a:extLst>
          </p:cNvPr>
          <p:cNvSpPr txBox="1">
            <a:spLocks/>
          </p:cNvSpPr>
          <p:nvPr/>
        </p:nvSpPr>
        <p:spPr>
          <a:xfrm>
            <a:off x="2668203" y="11485"/>
            <a:ext cx="6400801"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dirty="0">
                <a:solidFill>
                  <a:srgbClr val="FF0000"/>
                </a:solidFill>
                <a:latin typeface="Arial Rounded MT Bold" panose="020F0704030504030204" pitchFamily="34" charset="0"/>
              </a:rPr>
              <a:t>Breakfast Plan</a:t>
            </a:r>
            <a:br>
              <a:rPr lang="en-US" sz="2800" dirty="0">
                <a:latin typeface="Arial Rounded MT Bold" panose="020F0704030504030204" pitchFamily="34" charset="0"/>
              </a:rPr>
            </a:br>
            <a:r>
              <a:rPr lang="en-US" sz="2800" b="1" dirty="0" err="1">
                <a:latin typeface="Arial Rounded MT Bold" panose="020F0704030504030204" pitchFamily="34" charset="0"/>
              </a:rPr>
              <a:t>Plan</a:t>
            </a:r>
            <a:r>
              <a:rPr lang="en-US" sz="2800" b="1" dirty="0">
                <a:latin typeface="Arial Rounded MT Bold" panose="020F0704030504030204" pitchFamily="34" charset="0"/>
              </a:rPr>
              <a:t> de </a:t>
            </a:r>
            <a:r>
              <a:rPr lang="en-US" sz="2800" b="1" dirty="0" err="1">
                <a:latin typeface="Arial Rounded MT Bold" panose="020F0704030504030204" pitchFamily="34" charset="0"/>
              </a:rPr>
              <a:t>desayuno</a:t>
            </a:r>
            <a:endParaRPr lang="en-US" dirty="0">
              <a:solidFill>
                <a:schemeClr val="tx1"/>
              </a:solidFill>
            </a:endParaRPr>
          </a:p>
        </p:txBody>
      </p:sp>
      <p:pic>
        <p:nvPicPr>
          <p:cNvPr id="8" name="Picture 7">
            <a:extLst>
              <a:ext uri="{FF2B5EF4-FFF2-40B4-BE49-F238E27FC236}">
                <a16:creationId xmlns:a16="http://schemas.microsoft.com/office/drawing/2014/main" id="{FA59AC87-847F-4D67-8F04-53F040215CD8}"/>
              </a:ext>
            </a:extLst>
          </p:cNvPr>
          <p:cNvPicPr>
            <a:picLocks noChangeAspect="1"/>
          </p:cNvPicPr>
          <p:nvPr/>
        </p:nvPicPr>
        <p:blipFill>
          <a:blip r:embed="rId3"/>
          <a:stretch>
            <a:fillRect/>
          </a:stretch>
        </p:blipFill>
        <p:spPr>
          <a:xfrm>
            <a:off x="10003732" y="159380"/>
            <a:ext cx="1756554" cy="1450757"/>
          </a:xfrm>
          <a:prstGeom prst="rect">
            <a:avLst/>
          </a:prstGeom>
        </p:spPr>
      </p:pic>
    </p:spTree>
    <p:extLst>
      <p:ext uri="{BB962C8B-B14F-4D97-AF65-F5344CB8AC3E}">
        <p14:creationId xmlns:p14="http://schemas.microsoft.com/office/powerpoint/2010/main" val="389483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3678-6A99-40CF-813A-D6EE313838F7}"/>
              </a:ext>
            </a:extLst>
          </p:cNvPr>
          <p:cNvSpPr>
            <a:spLocks noGrp="1"/>
          </p:cNvSpPr>
          <p:nvPr>
            <p:ph type="title"/>
          </p:nvPr>
        </p:nvSpPr>
        <p:spPr>
          <a:xfrm>
            <a:off x="1879758" y="293873"/>
            <a:ext cx="7461950" cy="1083745"/>
          </a:xfrm>
        </p:spPr>
        <p:txBody>
          <a:bodyPr>
            <a:normAutofit/>
          </a:bodyPr>
          <a:lstStyle/>
          <a:p>
            <a:pPr algn="ctr"/>
            <a:r>
              <a:rPr lang="es-419" sz="3200" dirty="0">
                <a:solidFill>
                  <a:srgbClr val="FF0000"/>
                </a:solidFill>
                <a:latin typeface="Arial Rounded MT Bold"/>
              </a:rPr>
              <a:t>Lunch Plan</a:t>
            </a:r>
            <a:br>
              <a:rPr lang="es-419" sz="3200" dirty="0">
                <a:solidFill>
                  <a:srgbClr val="FF0000"/>
                </a:solidFill>
                <a:latin typeface="Arial Rounded MT Bold"/>
              </a:rPr>
            </a:br>
            <a:r>
              <a:rPr lang="es-419" sz="3200" dirty="0" err="1">
                <a:solidFill>
                  <a:schemeClr val="tx1"/>
                </a:solidFill>
                <a:latin typeface="Arial Rounded MT Bold"/>
              </a:rPr>
              <a:t>Plan</a:t>
            </a:r>
            <a:r>
              <a:rPr lang="es-419" sz="3200" dirty="0">
                <a:solidFill>
                  <a:schemeClr val="tx1"/>
                </a:solidFill>
                <a:latin typeface="Arial Rounded MT Bold"/>
              </a:rPr>
              <a:t> de almuerzo</a:t>
            </a:r>
            <a:endParaRPr lang="en-US" dirty="0">
              <a:latin typeface="Arial Rounded MT Bold"/>
            </a:endParaRPr>
          </a:p>
        </p:txBody>
      </p:sp>
      <p:pic>
        <p:nvPicPr>
          <p:cNvPr id="8" name="Picture 7"/>
          <p:cNvPicPr>
            <a:picLocks noChangeAspect="1"/>
          </p:cNvPicPr>
          <p:nvPr/>
        </p:nvPicPr>
        <p:blipFill>
          <a:blip r:embed="rId2"/>
          <a:stretch>
            <a:fillRect/>
          </a:stretch>
        </p:blipFill>
        <p:spPr>
          <a:xfrm>
            <a:off x="205635" y="387975"/>
            <a:ext cx="2301503" cy="1083745"/>
          </a:xfrm>
          <a:prstGeom prst="rect">
            <a:avLst/>
          </a:prstGeom>
        </p:spPr>
      </p:pic>
      <p:pic>
        <p:nvPicPr>
          <p:cNvPr id="4" name="Picture 3">
            <a:extLst>
              <a:ext uri="{FF2B5EF4-FFF2-40B4-BE49-F238E27FC236}">
                <a16:creationId xmlns:a16="http://schemas.microsoft.com/office/drawing/2014/main" id="{213C276E-E828-4A94-B2E6-D588BD013CBC}"/>
              </a:ext>
            </a:extLst>
          </p:cNvPr>
          <p:cNvPicPr>
            <a:picLocks noChangeAspect="1"/>
          </p:cNvPicPr>
          <p:nvPr/>
        </p:nvPicPr>
        <p:blipFill>
          <a:blip r:embed="rId3"/>
          <a:stretch>
            <a:fillRect/>
          </a:stretch>
        </p:blipFill>
        <p:spPr>
          <a:xfrm>
            <a:off x="10272895" y="55187"/>
            <a:ext cx="1600040" cy="1600040"/>
          </a:xfrm>
          <a:prstGeom prst="rect">
            <a:avLst/>
          </a:prstGeom>
        </p:spPr>
      </p:pic>
      <p:sp>
        <p:nvSpPr>
          <p:cNvPr id="7" name="Content Placeholder 6">
            <a:extLst>
              <a:ext uri="{FF2B5EF4-FFF2-40B4-BE49-F238E27FC236}">
                <a16:creationId xmlns:a16="http://schemas.microsoft.com/office/drawing/2014/main" id="{C6012C34-2260-41F6-B7EE-F4E48D8B5BEF}"/>
              </a:ext>
            </a:extLst>
          </p:cNvPr>
          <p:cNvSpPr>
            <a:spLocks noGrp="1"/>
          </p:cNvSpPr>
          <p:nvPr>
            <p:ph sz="quarter" idx="13"/>
          </p:nvPr>
        </p:nvSpPr>
        <p:spPr>
          <a:xfrm>
            <a:off x="595183" y="1749328"/>
            <a:ext cx="10394707" cy="4643233"/>
          </a:xfrm>
        </p:spPr>
        <p:txBody>
          <a:bodyPr>
            <a:normAutofit/>
          </a:bodyPr>
          <a:lstStyle/>
          <a:p>
            <a:pPr>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Lunches will be divided in three groups (lunch A, lunch B, lunch C).  </a:t>
            </a:r>
            <a:r>
              <a:rPr lang="es-ES" dirty="0">
                <a:latin typeface="Arial Rounded MT Bold" panose="020F0704030504030204" pitchFamily="34" charset="0"/>
              </a:rPr>
              <a:t>Los almuerzos se dividirán en tres grupos (almuerzo A, almuerzo B, almuerzo C)</a:t>
            </a:r>
            <a:endParaRPr lang="en-US" dirty="0">
              <a:latin typeface="Arial Rounded MT Bold" panose="020F0704030504030204" pitchFamily="34" charset="0"/>
            </a:endParaRPr>
          </a:p>
          <a:p>
            <a:endParaRPr lang="en-US" dirty="0">
              <a:latin typeface="Arial Rounded MT Bold" panose="020F0704030504030204" pitchFamily="34" charset="0"/>
            </a:endParaRPr>
          </a:p>
          <a:p>
            <a:endParaRPr lang="en-US" dirty="0">
              <a:latin typeface="Arial Rounded MT Bold" panose="020F0704030504030204" pitchFamily="34" charset="0"/>
            </a:endParaRPr>
          </a:p>
          <a:p>
            <a:endParaRPr lang="en-US" dirty="0">
              <a:latin typeface="Arial Rounded MT Bold" panose="020F0704030504030204" pitchFamily="34" charset="0"/>
            </a:endParaRPr>
          </a:p>
          <a:p>
            <a:endParaRPr lang="en-US" dirty="0">
              <a:latin typeface="Arial Rounded MT Bold" panose="020F0704030504030204" pitchFamily="34" charset="0"/>
            </a:endParaRPr>
          </a:p>
          <a:p>
            <a:pPr lvl="0">
              <a:buFont typeface="Wingdings" panose="05000000000000000000" pitchFamily="2" charset="2"/>
              <a:buChar char="Ø"/>
            </a:pPr>
            <a:r>
              <a:rPr lang="en-US" dirty="0">
                <a:solidFill>
                  <a:schemeClr val="accent2">
                    <a:lumMod val="75000"/>
                  </a:schemeClr>
                </a:solidFill>
                <a:latin typeface="Arial Rounded MT Bold" panose="020F0704030504030204" pitchFamily="34" charset="0"/>
              </a:rPr>
              <a:t> Students will have an assigned seat number which will be shared with them along with their lunch group by their second period teacher.  Students will be using the same seat every day.  A seat will be left empty between each student. </a:t>
            </a:r>
            <a:r>
              <a:rPr lang="es-ES" dirty="0">
                <a:latin typeface="Arial Rounded MT Bold" panose="020F0704030504030204" pitchFamily="34" charset="0"/>
              </a:rPr>
              <a:t>Los estudiantes tendrán un número de asiento asignado que será compartido con ellos junto con su grupo de almuerzo por su maestro de segundo período. Los estudiantes usarán el mismo asiento todos los días. Se dejará un asiento vacío entre cada estudiante</a:t>
            </a:r>
            <a:endParaRPr lang="en-US" dirty="0">
              <a:latin typeface="Arial Rounded MT Bold" panose="020F0704030504030204" pitchFamily="34" charset="0"/>
            </a:endParaRPr>
          </a:p>
          <a:p>
            <a:endParaRPr lang="en-US" dirty="0"/>
          </a:p>
        </p:txBody>
      </p:sp>
      <p:pic>
        <p:nvPicPr>
          <p:cNvPr id="9" name="Picture 8">
            <a:extLst>
              <a:ext uri="{FF2B5EF4-FFF2-40B4-BE49-F238E27FC236}">
                <a16:creationId xmlns:a16="http://schemas.microsoft.com/office/drawing/2014/main" id="{F76E2265-E1CE-4E4A-AAD0-552CBCF54DDC}"/>
              </a:ext>
            </a:extLst>
          </p:cNvPr>
          <p:cNvPicPr>
            <a:picLocks noChangeAspect="1"/>
          </p:cNvPicPr>
          <p:nvPr/>
        </p:nvPicPr>
        <p:blipFill>
          <a:blip r:embed="rId4"/>
          <a:stretch>
            <a:fillRect/>
          </a:stretch>
        </p:blipFill>
        <p:spPr>
          <a:xfrm>
            <a:off x="981747" y="2624719"/>
            <a:ext cx="5944829" cy="1608562"/>
          </a:xfrm>
          <a:prstGeom prst="rect">
            <a:avLst/>
          </a:prstGeom>
        </p:spPr>
      </p:pic>
    </p:spTree>
    <p:extLst>
      <p:ext uri="{BB962C8B-B14F-4D97-AF65-F5344CB8AC3E}">
        <p14:creationId xmlns:p14="http://schemas.microsoft.com/office/powerpoint/2010/main" val="272726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8D490F-C458-48EE-AC3F-93BE153C3B51}"/>
              </a:ext>
            </a:extLst>
          </p:cNvPr>
          <p:cNvPicPr>
            <a:picLocks noChangeAspect="1"/>
          </p:cNvPicPr>
          <p:nvPr/>
        </p:nvPicPr>
        <p:blipFill>
          <a:blip r:embed="rId2"/>
          <a:stretch>
            <a:fillRect/>
          </a:stretch>
        </p:blipFill>
        <p:spPr>
          <a:xfrm>
            <a:off x="388998" y="293873"/>
            <a:ext cx="2461293" cy="1164954"/>
          </a:xfrm>
          <a:prstGeom prst="rect">
            <a:avLst/>
          </a:prstGeom>
        </p:spPr>
      </p:pic>
      <p:sp>
        <p:nvSpPr>
          <p:cNvPr id="7" name="Title 1">
            <a:extLst>
              <a:ext uri="{FF2B5EF4-FFF2-40B4-BE49-F238E27FC236}">
                <a16:creationId xmlns:a16="http://schemas.microsoft.com/office/drawing/2014/main" id="{4585ADCF-0EF2-4320-B100-2C0C3E427EA2}"/>
              </a:ext>
            </a:extLst>
          </p:cNvPr>
          <p:cNvSpPr txBox="1">
            <a:spLocks/>
          </p:cNvSpPr>
          <p:nvPr/>
        </p:nvSpPr>
        <p:spPr>
          <a:xfrm>
            <a:off x="1879758" y="293873"/>
            <a:ext cx="7461950" cy="108374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419" sz="3200">
                <a:solidFill>
                  <a:srgbClr val="FF0000"/>
                </a:solidFill>
                <a:latin typeface="Arial Rounded MT Bold"/>
              </a:rPr>
              <a:t>Lunch Plan</a:t>
            </a:r>
            <a:br>
              <a:rPr lang="es-419" sz="3200">
                <a:solidFill>
                  <a:srgbClr val="FF0000"/>
                </a:solidFill>
                <a:latin typeface="Arial Rounded MT Bold"/>
              </a:rPr>
            </a:br>
            <a:r>
              <a:rPr lang="es-419" sz="3200">
                <a:solidFill>
                  <a:schemeClr val="tx1"/>
                </a:solidFill>
                <a:latin typeface="Arial Rounded MT Bold"/>
              </a:rPr>
              <a:t>Plan de almuerzo</a:t>
            </a:r>
            <a:endParaRPr lang="en-US" dirty="0">
              <a:latin typeface="Arial Rounded MT Bold"/>
            </a:endParaRPr>
          </a:p>
        </p:txBody>
      </p:sp>
      <p:pic>
        <p:nvPicPr>
          <p:cNvPr id="5" name="Picture 4">
            <a:extLst>
              <a:ext uri="{FF2B5EF4-FFF2-40B4-BE49-F238E27FC236}">
                <a16:creationId xmlns:a16="http://schemas.microsoft.com/office/drawing/2014/main" id="{B385B21B-D3C5-4E7A-8A92-AB463D5FB956}"/>
              </a:ext>
            </a:extLst>
          </p:cNvPr>
          <p:cNvPicPr>
            <a:picLocks noChangeAspect="1"/>
          </p:cNvPicPr>
          <p:nvPr/>
        </p:nvPicPr>
        <p:blipFill>
          <a:blip r:embed="rId3"/>
          <a:stretch>
            <a:fillRect/>
          </a:stretch>
        </p:blipFill>
        <p:spPr>
          <a:xfrm>
            <a:off x="10418241" y="133135"/>
            <a:ext cx="1603387" cy="1603387"/>
          </a:xfrm>
          <a:prstGeom prst="rect">
            <a:avLst/>
          </a:prstGeom>
        </p:spPr>
      </p:pic>
      <p:sp>
        <p:nvSpPr>
          <p:cNvPr id="10" name="Content Placeholder 9">
            <a:extLst>
              <a:ext uri="{FF2B5EF4-FFF2-40B4-BE49-F238E27FC236}">
                <a16:creationId xmlns:a16="http://schemas.microsoft.com/office/drawing/2014/main" id="{4938A6B9-85CD-49DF-9A90-A5FD25FD9AE1}"/>
              </a:ext>
            </a:extLst>
          </p:cNvPr>
          <p:cNvSpPr>
            <a:spLocks noGrp="1"/>
          </p:cNvSpPr>
          <p:nvPr>
            <p:ph sz="quarter" idx="13"/>
          </p:nvPr>
        </p:nvSpPr>
        <p:spPr>
          <a:xfrm>
            <a:off x="685800" y="2063396"/>
            <a:ext cx="10394707" cy="3867847"/>
          </a:xfrm>
        </p:spPr>
        <p:txBody>
          <a:bodyPr/>
          <a:lstStyle/>
          <a:p>
            <a:pPr lvl="0"/>
            <a:r>
              <a:rPr lang="en-US" dirty="0">
                <a:solidFill>
                  <a:schemeClr val="accent2">
                    <a:lumMod val="75000"/>
                  </a:schemeClr>
                </a:solidFill>
                <a:latin typeface="Arial Rounded MT Bold" panose="020F0704030504030204" pitchFamily="34" charset="0"/>
              </a:rPr>
              <a:t>Custodians and the monitoring staff will assist with cleaning between lunches.  Weather permitting, students will go outside for the last 15 minutes of the lunch to facilitate sanitation.  If weather does not permit, students will be spaced out in the hallway. </a:t>
            </a:r>
            <a:r>
              <a:rPr lang="es-ES" dirty="0">
                <a:latin typeface="Arial Rounded MT Bold" panose="020F0704030504030204" pitchFamily="34" charset="0"/>
              </a:rPr>
              <a:t>Los conserjes y el personal de monitoreo ayudarán con la limpieza entre almuerzos. Si el clima lo permite, los estudiantes saldrán afuera durante los últimos 15 minutos del almuerzo para facilitar la higiene. Si el clima no lo permite, los estudiantes estarán espaciados en el pasillo.</a:t>
            </a:r>
            <a:r>
              <a:rPr lang="en-US" dirty="0">
                <a:latin typeface="Arial Rounded MT Bold" panose="020F0704030504030204" pitchFamily="34" charset="0"/>
              </a:rPr>
              <a:t> </a:t>
            </a:r>
          </a:p>
          <a:p>
            <a:pPr lvl="0"/>
            <a:r>
              <a:rPr lang="en-US" dirty="0">
                <a:solidFill>
                  <a:schemeClr val="accent2">
                    <a:lumMod val="75000"/>
                  </a:schemeClr>
                </a:solidFill>
                <a:latin typeface="Arial Rounded MT Bold" panose="020F0704030504030204" pitchFamily="34" charset="0"/>
              </a:rPr>
              <a:t>Students will be provided with two lunch options only. </a:t>
            </a:r>
            <a:br>
              <a:rPr lang="es-ES" dirty="0"/>
            </a:br>
            <a:r>
              <a:rPr lang="es-ES" dirty="0">
                <a:latin typeface="Arial Rounded MT Bold" panose="020F0704030504030204" pitchFamily="34" charset="0"/>
              </a:rPr>
              <a:t>Los estudiantes recibirán solo dos opciones de almuerzo.</a:t>
            </a:r>
            <a:endParaRPr lang="en-US" dirty="0">
              <a:solidFill>
                <a:schemeClr val="accent2">
                  <a:lumMod val="75000"/>
                </a:schemeClr>
              </a:solidFill>
              <a:latin typeface="Arial Rounded MT Bold" panose="020F0704030504030204" pitchFamily="34" charset="0"/>
            </a:endParaRPr>
          </a:p>
          <a:p>
            <a:pPr lvl="0"/>
            <a:r>
              <a:rPr lang="en-US" dirty="0">
                <a:solidFill>
                  <a:schemeClr val="accent2">
                    <a:lumMod val="75000"/>
                  </a:schemeClr>
                </a:solidFill>
                <a:latin typeface="Arial Rounded MT Bold" panose="020F0704030504030204" pitchFamily="34" charset="0"/>
              </a:rPr>
              <a:t>Two sanitation stations will be set up in the cafeteria. </a:t>
            </a:r>
            <a:br>
              <a:rPr lang="es-ES" dirty="0"/>
            </a:br>
            <a:r>
              <a:rPr lang="es-ES" dirty="0">
                <a:latin typeface="Arial Rounded MT Bold" panose="020F0704030504030204" pitchFamily="34" charset="0"/>
              </a:rPr>
              <a:t>Se instalarán dos estaciones de saneamiento en la cafetería.</a:t>
            </a:r>
            <a:endParaRPr lang="en-US" dirty="0">
              <a:solidFill>
                <a:schemeClr val="accent2">
                  <a:lumMod val="75000"/>
                </a:schemeClr>
              </a:solidFill>
              <a:latin typeface="Arial Rounded MT Bold" panose="020F0704030504030204" pitchFamily="34" charset="0"/>
            </a:endParaRPr>
          </a:p>
          <a:p>
            <a:pPr lvl="0"/>
            <a:endParaRPr lang="en-US" dirty="0">
              <a:solidFill>
                <a:schemeClr val="accent2">
                  <a:lumMod val="75000"/>
                </a:schemeClr>
              </a:solidFill>
              <a:latin typeface="Arial Rounded MT Bold" panose="020F0704030504030204" pitchFamily="34" charset="0"/>
            </a:endParaRPr>
          </a:p>
          <a:p>
            <a:endParaRPr lang="en-US" dirty="0"/>
          </a:p>
          <a:p>
            <a:endParaRPr lang="en-US" dirty="0"/>
          </a:p>
        </p:txBody>
      </p:sp>
    </p:spTree>
    <p:extLst>
      <p:ext uri="{BB962C8B-B14F-4D97-AF65-F5344CB8AC3E}">
        <p14:creationId xmlns:p14="http://schemas.microsoft.com/office/powerpoint/2010/main" val="400404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31937-6642-4B26-8DFF-1D9BCA2D22C9}"/>
              </a:ext>
            </a:extLst>
          </p:cNvPr>
          <p:cNvSpPr>
            <a:spLocks noGrp="1"/>
          </p:cNvSpPr>
          <p:nvPr>
            <p:ph type="title"/>
          </p:nvPr>
        </p:nvSpPr>
        <p:spPr>
          <a:xfrm>
            <a:off x="2850291" y="1053354"/>
            <a:ext cx="8758152" cy="1256236"/>
          </a:xfrm>
        </p:spPr>
        <p:txBody>
          <a:bodyPr>
            <a:normAutofit fontScale="90000"/>
          </a:bodyPr>
          <a:lstStyle/>
          <a:p>
            <a:r>
              <a:rPr lang="en-US" sz="3200" dirty="0">
                <a:solidFill>
                  <a:srgbClr val="FF0000"/>
                </a:solidFill>
                <a:latin typeface="Arial Rounded MT Bold" panose="020F0704030504030204" pitchFamily="34" charset="0"/>
              </a:rPr>
              <a:t>Traffic Flow, Arrival and Dismissal</a:t>
            </a:r>
            <a:br>
              <a:rPr lang="en-US" sz="3200" dirty="0">
                <a:solidFill>
                  <a:srgbClr val="FF0000"/>
                </a:solidFill>
                <a:latin typeface="Arial Rounded MT Bold" panose="020F0704030504030204" pitchFamily="34" charset="0"/>
              </a:rPr>
            </a:br>
            <a:r>
              <a:rPr lang="en-US" sz="3200" dirty="0">
                <a:solidFill>
                  <a:srgbClr val="FF0000"/>
                </a:solidFill>
                <a:latin typeface="Arial Rounded MT Bold" panose="020F0704030504030204" pitchFamily="34" charset="0"/>
              </a:rPr>
              <a:t>  </a:t>
            </a:r>
            <a:r>
              <a:rPr lang="en-US" sz="3200" dirty="0" err="1">
                <a:solidFill>
                  <a:schemeClr val="tx1">
                    <a:lumMod val="85000"/>
                    <a:lumOff val="15000"/>
                  </a:schemeClr>
                </a:solidFill>
                <a:latin typeface="Arial Rounded MT Bold" panose="020F0704030504030204" pitchFamily="34" charset="0"/>
              </a:rPr>
              <a:t>Flujo</a:t>
            </a:r>
            <a:r>
              <a:rPr lang="en-US" sz="3200" dirty="0">
                <a:solidFill>
                  <a:schemeClr val="tx1">
                    <a:lumMod val="85000"/>
                    <a:lumOff val="15000"/>
                  </a:schemeClr>
                </a:solidFill>
                <a:latin typeface="Arial Rounded MT Bold" panose="020F0704030504030204" pitchFamily="34" charset="0"/>
              </a:rPr>
              <a:t> de </a:t>
            </a:r>
            <a:r>
              <a:rPr lang="en-US" sz="3200" dirty="0" err="1">
                <a:solidFill>
                  <a:schemeClr val="tx1">
                    <a:lumMod val="85000"/>
                    <a:lumOff val="15000"/>
                  </a:schemeClr>
                </a:solidFill>
                <a:latin typeface="Arial Rounded MT Bold" panose="020F0704030504030204" pitchFamily="34" charset="0"/>
              </a:rPr>
              <a:t>tráfico</a:t>
            </a:r>
            <a:r>
              <a:rPr lang="en-US" sz="3200" dirty="0">
                <a:solidFill>
                  <a:schemeClr val="tx1">
                    <a:lumMod val="85000"/>
                    <a:lumOff val="15000"/>
                  </a:schemeClr>
                </a:solidFill>
                <a:latin typeface="Arial Rounded MT Bold" panose="020F0704030504030204" pitchFamily="34" charset="0"/>
              </a:rPr>
              <a:t>, </a:t>
            </a:r>
            <a:r>
              <a:rPr lang="en-US" sz="3200" dirty="0" err="1">
                <a:solidFill>
                  <a:schemeClr val="tx1">
                    <a:lumMod val="85000"/>
                    <a:lumOff val="15000"/>
                  </a:schemeClr>
                </a:solidFill>
                <a:latin typeface="Arial Rounded MT Bold" panose="020F0704030504030204" pitchFamily="34" charset="0"/>
              </a:rPr>
              <a:t>llegada</a:t>
            </a:r>
            <a:r>
              <a:rPr lang="en-US" sz="3200" dirty="0">
                <a:solidFill>
                  <a:schemeClr val="tx1">
                    <a:lumMod val="85000"/>
                    <a:lumOff val="15000"/>
                  </a:schemeClr>
                </a:solidFill>
                <a:latin typeface="Arial Rounded MT Bold" panose="020F0704030504030204" pitchFamily="34" charset="0"/>
              </a:rPr>
              <a:t> y </a:t>
            </a:r>
            <a:r>
              <a:rPr lang="en-US" sz="3200" dirty="0" err="1">
                <a:solidFill>
                  <a:schemeClr val="tx1">
                    <a:lumMod val="85000"/>
                    <a:lumOff val="15000"/>
                  </a:schemeClr>
                </a:solidFill>
                <a:latin typeface="Arial Rounded MT Bold" panose="020F0704030504030204" pitchFamily="34" charset="0"/>
              </a:rPr>
              <a:t>salida</a:t>
            </a:r>
            <a:br>
              <a:rPr lang="en-US" sz="3200" dirty="0">
                <a:solidFill>
                  <a:srgbClr val="FF0000"/>
                </a:solidFill>
                <a:latin typeface="Arial Rounded MT Bold" panose="020F0704030504030204" pitchFamily="34" charset="0"/>
              </a:rPr>
            </a:br>
            <a:br>
              <a:rPr lang="en-US" dirty="0"/>
            </a:br>
            <a:endParaRPr lang="en-US" sz="3600" dirty="0">
              <a:solidFill>
                <a:srgbClr val="FF0000"/>
              </a:solidFill>
              <a:latin typeface="Arial Rounded MT Bold" panose="020F0704030504030204" pitchFamily="34" charset="0"/>
            </a:endParaRPr>
          </a:p>
        </p:txBody>
      </p:sp>
      <p:pic>
        <p:nvPicPr>
          <p:cNvPr id="8" name="Picture 7">
            <a:extLst>
              <a:ext uri="{FF2B5EF4-FFF2-40B4-BE49-F238E27FC236}">
                <a16:creationId xmlns:a16="http://schemas.microsoft.com/office/drawing/2014/main" id="{F6054FB7-EBA3-4F3E-AB54-38BEC18100EF}"/>
              </a:ext>
            </a:extLst>
          </p:cNvPr>
          <p:cNvPicPr>
            <a:picLocks noChangeAspect="1"/>
          </p:cNvPicPr>
          <p:nvPr/>
        </p:nvPicPr>
        <p:blipFill>
          <a:blip r:embed="rId2"/>
          <a:stretch>
            <a:fillRect/>
          </a:stretch>
        </p:blipFill>
        <p:spPr>
          <a:xfrm>
            <a:off x="322205" y="242516"/>
            <a:ext cx="1713124" cy="810838"/>
          </a:xfrm>
          <a:prstGeom prst="rect">
            <a:avLst/>
          </a:prstGeom>
        </p:spPr>
      </p:pic>
      <p:sp>
        <p:nvSpPr>
          <p:cNvPr id="3" name="Content Placeholder 2">
            <a:extLst>
              <a:ext uri="{FF2B5EF4-FFF2-40B4-BE49-F238E27FC236}">
                <a16:creationId xmlns:a16="http://schemas.microsoft.com/office/drawing/2014/main" id="{888D1702-7AA4-438B-BA09-10AE2025769B}"/>
              </a:ext>
            </a:extLst>
          </p:cNvPr>
          <p:cNvSpPr>
            <a:spLocks noGrp="1"/>
          </p:cNvSpPr>
          <p:nvPr>
            <p:ph sz="quarter" idx="13"/>
          </p:nvPr>
        </p:nvSpPr>
        <p:spPr>
          <a:xfrm>
            <a:off x="685800" y="2063396"/>
            <a:ext cx="10394707" cy="4197361"/>
          </a:xfrm>
        </p:spPr>
        <p:txBody>
          <a:bodyPr>
            <a:normAutofit fontScale="92500"/>
          </a:bodyPr>
          <a:lstStyle/>
          <a:p>
            <a:pPr lvl="0"/>
            <a:r>
              <a:rPr lang="en-US" dirty="0">
                <a:solidFill>
                  <a:schemeClr val="accent2">
                    <a:lumMod val="75000"/>
                  </a:schemeClr>
                </a:solidFill>
                <a:latin typeface="Arial Rounded MT Bold" panose="020F0704030504030204" pitchFamily="34" charset="0"/>
              </a:rPr>
              <a:t>ALL students will be subject to wellness check at the entrance of the building.  The nurse and support staff will be helping with temperature checks.  Students not cleared will be directed to the Nurse’s office and the district protocol will be followed.  </a:t>
            </a:r>
          </a:p>
          <a:p>
            <a:pPr lvl="0"/>
            <a:r>
              <a:rPr lang="es-ES" dirty="0">
                <a:latin typeface="Arial Rounded MT Bold" panose="020F0704030504030204" pitchFamily="34" charset="0"/>
              </a:rPr>
              <a:t>Se llevaran a cabo seguimientos de bienestar para CADA estudiante al entrar al edificio. La enfermera y el personal de apoyo ayudarán con los controles de temperatura. Los estudiantes que no estén autorizados serán dirigidos a la oficina de la enfermera y se seguirá el protocolo del distrito.</a:t>
            </a:r>
            <a:endParaRPr lang="en-US" dirty="0">
              <a:solidFill>
                <a:schemeClr val="accent2">
                  <a:lumMod val="75000"/>
                </a:schemeClr>
              </a:solidFill>
              <a:latin typeface="Arial Rounded MT Bold" panose="020F0704030504030204" pitchFamily="34" charset="0"/>
            </a:endParaRPr>
          </a:p>
          <a:p>
            <a:pPr lvl="0"/>
            <a:r>
              <a:rPr lang="en-US" dirty="0">
                <a:solidFill>
                  <a:schemeClr val="accent2">
                    <a:lumMod val="75000"/>
                  </a:schemeClr>
                </a:solidFill>
                <a:latin typeface="Arial Rounded MT Bold" panose="020F0704030504030204" pitchFamily="34" charset="0"/>
              </a:rPr>
              <a:t>Staff and students are required to wear face masks without vents to cover their mouth and nose while at school.  We will have supplies of disposable and cloth masks for students or staff who do not have one with them.</a:t>
            </a:r>
          </a:p>
          <a:p>
            <a:pPr lvl="0"/>
            <a:r>
              <a:rPr lang="es-ES" dirty="0">
                <a:latin typeface="Arial Rounded MT Bold" panose="020F0704030504030204" pitchFamily="34" charset="0"/>
              </a:rPr>
              <a:t>Se requiere que el personal y los estudiantes usen mascarillas sin ventilación para cubrirse la boca y la nariz mientras están en la escuela. Tendremos suministros de máscaras desechables y de tela para los estudiantes o el personal que no tengan una.</a:t>
            </a:r>
            <a:endParaRPr lang="en-US" dirty="0">
              <a:latin typeface="Arial Rounded MT Bold" panose="020F0704030504030204" pitchFamily="34" charset="0"/>
            </a:endParaRPr>
          </a:p>
          <a:p>
            <a:endParaRPr lang="en-US" dirty="0"/>
          </a:p>
        </p:txBody>
      </p:sp>
      <p:pic>
        <p:nvPicPr>
          <p:cNvPr id="9" name="Picture 8">
            <a:extLst>
              <a:ext uri="{FF2B5EF4-FFF2-40B4-BE49-F238E27FC236}">
                <a16:creationId xmlns:a16="http://schemas.microsoft.com/office/drawing/2014/main" id="{25930801-1B4C-497F-8B47-05E1F06B790F}"/>
              </a:ext>
            </a:extLst>
          </p:cNvPr>
          <p:cNvPicPr>
            <a:picLocks noChangeAspect="1"/>
          </p:cNvPicPr>
          <p:nvPr/>
        </p:nvPicPr>
        <p:blipFill>
          <a:blip r:embed="rId3"/>
          <a:stretch>
            <a:fillRect/>
          </a:stretch>
        </p:blipFill>
        <p:spPr>
          <a:xfrm>
            <a:off x="10338485" y="178008"/>
            <a:ext cx="1531309" cy="1531309"/>
          </a:xfrm>
          <a:prstGeom prst="rect">
            <a:avLst/>
          </a:prstGeom>
        </p:spPr>
      </p:pic>
    </p:spTree>
    <p:extLst>
      <p:ext uri="{BB962C8B-B14F-4D97-AF65-F5344CB8AC3E}">
        <p14:creationId xmlns:p14="http://schemas.microsoft.com/office/powerpoint/2010/main" val="398228118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10009</TotalTime>
  <Words>2013</Words>
  <Application>Microsoft Office PowerPoint</Application>
  <PresentationFormat>Widescreen</PresentationFormat>
  <Paragraphs>127</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Mincho</vt:lpstr>
      <vt:lpstr>Arial</vt:lpstr>
      <vt:lpstr>Arial Rounded MT Bold</vt:lpstr>
      <vt:lpstr>Baskerville Old Face</vt:lpstr>
      <vt:lpstr>Calibri</vt:lpstr>
      <vt:lpstr>Calibri Light</vt:lpstr>
      <vt:lpstr>Garamond</vt:lpstr>
      <vt:lpstr>Times New Roman</vt:lpstr>
      <vt:lpstr>Wingdings</vt:lpstr>
      <vt:lpstr>Retrospect</vt:lpstr>
      <vt:lpstr>   Transition to In-Person Learning  Transición al aprendizaje presencial  </vt:lpstr>
      <vt:lpstr>Meeting Norms Normativas de la junta</vt:lpstr>
      <vt:lpstr>Transition to In-Person Learning Transición al aprendizaje presencial</vt:lpstr>
      <vt:lpstr>Transition to In-Person Learning Transición al aprendizaje presencial</vt:lpstr>
      <vt:lpstr>PowerPoint Presentation</vt:lpstr>
      <vt:lpstr>PowerPoint Presentation</vt:lpstr>
      <vt:lpstr>Lunch Plan Plan de almuerzo</vt:lpstr>
      <vt:lpstr>PowerPoint Presentation</vt:lpstr>
      <vt:lpstr>Traffic Flow, Arrival and Dismissal   Flujo de tráfico, llegada y salida  </vt:lpstr>
      <vt:lpstr>Traffic Flow, Arrival and Dismissal   Flujo de tráfico, llegada y salida</vt:lpstr>
      <vt:lpstr>Traffic Flow, Arrival and Dismissal   Flujo de tráfico, llegada y salida</vt:lpstr>
      <vt:lpstr>PowerPoint Presentation</vt:lpstr>
      <vt:lpstr>Additional information from the FWISD Transportation Department: Información adicional del Departamento de Transporte de FWISD</vt:lpstr>
      <vt:lpstr>PowerPoint Presentation</vt:lpstr>
      <vt:lpstr>PowerPoint Presentation</vt:lpstr>
      <vt:lpstr>Bus Routes /Rutas de autobus Uniforms/ Uniformes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Parent/Student Orientation  Orientaci0n para padres y alumnos</dc:title>
  <dc:creator>Barreto, Guadalupe</dc:creator>
  <cp:lastModifiedBy>Mosbeux, Marie-Lise</cp:lastModifiedBy>
  <cp:revision>892</cp:revision>
  <cp:lastPrinted>2020-09-22T19:14:28Z</cp:lastPrinted>
  <dcterms:created xsi:type="dcterms:W3CDTF">2020-08-13T21:12:41Z</dcterms:created>
  <dcterms:modified xsi:type="dcterms:W3CDTF">2020-09-30T13:50:10Z</dcterms:modified>
</cp:coreProperties>
</file>